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8" r:id="rId1"/>
  </p:sldMasterIdLst>
  <p:notesMasterIdLst>
    <p:notesMasterId r:id="rId30"/>
  </p:notesMasterIdLst>
  <p:sldIdLst>
    <p:sldId id="256" r:id="rId2"/>
    <p:sldId id="277" r:id="rId3"/>
    <p:sldId id="756" r:id="rId4"/>
    <p:sldId id="258" r:id="rId5"/>
    <p:sldId id="259" r:id="rId6"/>
    <p:sldId id="761" r:id="rId7"/>
    <p:sldId id="747" r:id="rId8"/>
    <p:sldId id="740" r:id="rId9"/>
    <p:sldId id="683" r:id="rId10"/>
    <p:sldId id="682" r:id="rId11"/>
    <p:sldId id="763" r:id="rId12"/>
    <p:sldId id="262" r:id="rId13"/>
    <p:sldId id="711" r:id="rId14"/>
    <p:sldId id="267" r:id="rId15"/>
    <p:sldId id="261" r:id="rId16"/>
    <p:sldId id="695" r:id="rId17"/>
    <p:sldId id="765" r:id="rId18"/>
    <p:sldId id="739" r:id="rId19"/>
    <p:sldId id="689" r:id="rId20"/>
    <p:sldId id="752" r:id="rId21"/>
    <p:sldId id="753" r:id="rId22"/>
    <p:sldId id="690" r:id="rId23"/>
    <p:sldId id="751" r:id="rId24"/>
    <p:sldId id="707" r:id="rId25"/>
    <p:sldId id="265" r:id="rId26"/>
    <p:sldId id="712" r:id="rId27"/>
    <p:sldId id="269" r:id="rId28"/>
    <p:sldId id="76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70" autoAdjust="0"/>
    <p:restoredTop sz="94660"/>
  </p:normalViewPr>
  <p:slideViewPr>
    <p:cSldViewPr snapToGrid="0">
      <p:cViewPr varScale="1">
        <p:scale>
          <a:sx n="72" d="100"/>
          <a:sy n="72" d="100"/>
        </p:scale>
        <p:origin x="41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BAE946-0A76-4F5C-AB9A-D7B446252E4D}" type="datetimeFigureOut">
              <a:rPr lang="en-US" smtClean="0"/>
              <a:t>10/22/2024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46927C-B0E3-4453-9680-4E6CD511EE47}" type="slidenum">
              <a:rPr lang="en-US" smtClean="0"/>
              <a:t>‹#›</a:t>
            </a:fld>
            <a:endParaRPr lang="en-US"/>
          </a:p>
        </p:txBody>
      </p:sp>
    </p:spTree>
    <p:extLst>
      <p:ext uri="{BB962C8B-B14F-4D97-AF65-F5344CB8AC3E}">
        <p14:creationId xmlns:p14="http://schemas.microsoft.com/office/powerpoint/2010/main" val="1970250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46927C-B0E3-4453-9680-4E6CD511EE47}" type="slidenum">
              <a:rPr lang="en-US" smtClean="0"/>
              <a:t>7</a:t>
            </a:fld>
            <a:endParaRPr lang="en-US"/>
          </a:p>
        </p:txBody>
      </p:sp>
    </p:spTree>
    <p:extLst>
      <p:ext uri="{BB962C8B-B14F-4D97-AF65-F5344CB8AC3E}">
        <p14:creationId xmlns:p14="http://schemas.microsoft.com/office/powerpoint/2010/main" val="3765409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46927C-B0E3-4453-9680-4E6CD511EE47}" type="slidenum">
              <a:rPr lang="en-US" smtClean="0"/>
              <a:t>8</a:t>
            </a:fld>
            <a:endParaRPr lang="en-US"/>
          </a:p>
        </p:txBody>
      </p:sp>
    </p:spTree>
    <p:extLst>
      <p:ext uri="{BB962C8B-B14F-4D97-AF65-F5344CB8AC3E}">
        <p14:creationId xmlns:p14="http://schemas.microsoft.com/office/powerpoint/2010/main" val="1962804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DCA159-6B2C-4AD4-86A7-B611C4044F9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0384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46927C-B0E3-4453-9680-4E6CD511EE47}" type="slidenum">
              <a:rPr lang="en-US" smtClean="0"/>
              <a:t>17</a:t>
            </a:fld>
            <a:endParaRPr lang="en-US"/>
          </a:p>
        </p:txBody>
      </p:sp>
    </p:spTree>
    <p:extLst>
      <p:ext uri="{BB962C8B-B14F-4D97-AF65-F5344CB8AC3E}">
        <p14:creationId xmlns:p14="http://schemas.microsoft.com/office/powerpoint/2010/main" val="337487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46927C-B0E3-4453-9680-4E6CD511EE47}" type="slidenum">
              <a:rPr lang="en-US" smtClean="0"/>
              <a:t>18</a:t>
            </a:fld>
            <a:endParaRPr lang="en-US"/>
          </a:p>
        </p:txBody>
      </p:sp>
    </p:spTree>
    <p:extLst>
      <p:ext uri="{BB962C8B-B14F-4D97-AF65-F5344CB8AC3E}">
        <p14:creationId xmlns:p14="http://schemas.microsoft.com/office/powerpoint/2010/main" val="2925697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46927C-B0E3-4453-9680-4E6CD511EE47}" type="slidenum">
              <a:rPr lang="en-US" smtClean="0"/>
              <a:t>20</a:t>
            </a:fld>
            <a:endParaRPr lang="en-US"/>
          </a:p>
        </p:txBody>
      </p:sp>
    </p:spTree>
    <p:extLst>
      <p:ext uri="{BB962C8B-B14F-4D97-AF65-F5344CB8AC3E}">
        <p14:creationId xmlns:p14="http://schemas.microsoft.com/office/powerpoint/2010/main" val="1679324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DCA159-6B2C-4AD4-86A7-B611C4044F9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0731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DCA159-6B2C-4AD4-86A7-B611C4044F9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0154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8A00EC7-E36A-4F8C-8C65-15764A4F8E94}" type="datetime1">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1789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5FA7EB-B7EA-47AE-937C-FEDF575E37BE}" type="datetime1">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1486416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1AA436-856F-477A-80A2-AD6E796375C4}" type="datetime1">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1865741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only slide">
    <p:spTree>
      <p:nvGrpSpPr>
        <p:cNvPr id="1" name=""/>
        <p:cNvGrpSpPr/>
        <p:nvPr/>
      </p:nvGrpSpPr>
      <p:grpSpPr>
        <a:xfrm>
          <a:off x="0" y="0"/>
          <a:ext cx="0" cy="0"/>
          <a:chOff x="0" y="0"/>
          <a:chExt cx="0" cy="0"/>
        </a:xfrm>
      </p:grpSpPr>
      <p:grpSp>
        <p:nvGrpSpPr>
          <p:cNvPr id="6" name="Group 7">
            <a:extLst>
              <a:ext uri="{FF2B5EF4-FFF2-40B4-BE49-F238E27FC236}">
                <a16:creationId xmlns:a16="http://schemas.microsoft.com/office/drawing/2014/main" id="{EC6696EC-ACE2-4B1C-9F31-161CD834F21B}"/>
              </a:ext>
            </a:extLst>
          </p:cNvPr>
          <p:cNvGrpSpPr>
            <a:grpSpLocks/>
          </p:cNvGrpSpPr>
          <p:nvPr userDrawn="1"/>
        </p:nvGrpSpPr>
        <p:grpSpPr bwMode="auto">
          <a:xfrm>
            <a:off x="350839" y="6503988"/>
            <a:ext cx="11072812" cy="273050"/>
            <a:chOff x="466060" y="6504013"/>
            <a:chExt cx="11073478" cy="273050"/>
          </a:xfrm>
        </p:grpSpPr>
        <p:grpSp>
          <p:nvGrpSpPr>
            <p:cNvPr id="7" name="Group 8">
              <a:extLst>
                <a:ext uri="{FF2B5EF4-FFF2-40B4-BE49-F238E27FC236}">
                  <a16:creationId xmlns:a16="http://schemas.microsoft.com/office/drawing/2014/main" id="{43AE5E24-C2AF-4E48-833B-41FEB7377BB2}"/>
                </a:ext>
              </a:extLst>
            </p:cNvPr>
            <p:cNvGrpSpPr>
              <a:grpSpLocks/>
            </p:cNvGrpSpPr>
            <p:nvPr userDrawn="1"/>
          </p:nvGrpSpPr>
          <p:grpSpPr bwMode="auto">
            <a:xfrm>
              <a:off x="682150" y="6504013"/>
              <a:ext cx="10857388" cy="273050"/>
              <a:chOff x="672089" y="6534288"/>
              <a:chExt cx="10857299" cy="274320"/>
            </a:xfrm>
          </p:grpSpPr>
          <p:sp>
            <p:nvSpPr>
              <p:cNvPr id="9" name="Rectangle 8">
                <a:extLst>
                  <a:ext uri="{FF2B5EF4-FFF2-40B4-BE49-F238E27FC236}">
                    <a16:creationId xmlns:a16="http://schemas.microsoft.com/office/drawing/2014/main" id="{52640B60-CD58-4638-9A86-4253B299104C}"/>
                  </a:ext>
                </a:extLst>
              </p:cNvPr>
              <p:cNvSpPr>
                <a:spLocks noChangeArrowheads="1"/>
              </p:cNvSpPr>
              <p:nvPr userDrawn="1"/>
            </p:nvSpPr>
            <p:spPr bwMode="black">
              <a:xfrm>
                <a:off x="727477" y="6534288"/>
                <a:ext cx="10801911" cy="27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r>
                  <a:rPr lang="en-US" altLang="en-US" sz="1050" baseline="30000" dirty="0">
                    <a:solidFill>
                      <a:schemeClr val="tx1"/>
                    </a:solidFill>
                    <a:ea typeface="Calibri" pitchFamily="34" charset="0"/>
                    <a:cs typeface="Calibri" pitchFamily="34" charset="0"/>
                  </a:rPr>
                  <a:t>©2019 Brown Brothers Harriman &amp; Co. Confidential &amp; Proprietary. Not to be reproduced without the explicit consent of BBH &amp; Co. "BBH" and "BBH &amp; Co." are registered service marks of Brown Brothers Harriman &amp; Co.</a:t>
                </a:r>
              </a:p>
            </p:txBody>
          </p:sp>
          <p:cxnSp>
            <p:nvCxnSpPr>
              <p:cNvPr id="10" name="Straight Connector 9">
                <a:extLst>
                  <a:ext uri="{FF2B5EF4-FFF2-40B4-BE49-F238E27FC236}">
                    <a16:creationId xmlns:a16="http://schemas.microsoft.com/office/drawing/2014/main" id="{385B9985-CF69-4CA1-BF24-A783BEBE7BD1}"/>
                  </a:ext>
                </a:extLst>
              </p:cNvPr>
              <p:cNvCxnSpPr>
                <a:cxnSpLocks/>
              </p:cNvCxnSpPr>
              <p:nvPr userDrawn="1"/>
            </p:nvCxnSpPr>
            <p:spPr bwMode="auto">
              <a:xfrm>
                <a:off x="672102" y="6552074"/>
                <a:ext cx="0" cy="152842"/>
              </a:xfrm>
              <a:prstGeom prst="line">
                <a:avLst/>
              </a:prstGeom>
              <a:ln w="12700">
                <a:gradFill>
                  <a:gsLst>
                    <a:gs pos="0">
                      <a:srgbClr val="B3B3B3">
                        <a:alpha val="0"/>
                      </a:srgbClr>
                    </a:gs>
                    <a:gs pos="50000">
                      <a:srgbClr val="B3B3B3"/>
                    </a:gs>
                    <a:gs pos="100000">
                      <a:srgbClr val="B3B3B3">
                        <a:alpha val="0"/>
                      </a:srgbClr>
                    </a:gs>
                  </a:gsLst>
                  <a:lin ang="7200000" scaled="0"/>
                </a:gradFill>
              </a:ln>
              <a:effectLst/>
            </p:spPr>
            <p:style>
              <a:lnRef idx="2">
                <a:schemeClr val="accent1"/>
              </a:lnRef>
              <a:fillRef idx="0">
                <a:schemeClr val="accent1"/>
              </a:fillRef>
              <a:effectRef idx="1">
                <a:schemeClr val="accent1"/>
              </a:effectRef>
              <a:fontRef idx="minor">
                <a:schemeClr val="tx1"/>
              </a:fontRef>
            </p:style>
          </p:cxnSp>
        </p:grpSp>
        <p:pic>
          <p:nvPicPr>
            <p:cNvPr id="8" name="Picture 9">
              <a:extLst>
                <a:ext uri="{FF2B5EF4-FFF2-40B4-BE49-F238E27FC236}">
                  <a16:creationId xmlns:a16="http://schemas.microsoft.com/office/drawing/2014/main" id="{972B7E4A-AB70-463C-B19F-703EE5D98FB0}"/>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66060" y="6536648"/>
              <a:ext cx="140365" cy="11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Title 1">
            <a:extLst>
              <a:ext uri="{FF2B5EF4-FFF2-40B4-BE49-F238E27FC236}">
                <a16:creationId xmlns:a16="http://schemas.microsoft.com/office/drawing/2014/main" id="{604A7013-38CE-4189-A08D-6A83789110FE}"/>
              </a:ext>
            </a:extLst>
          </p:cNvPr>
          <p:cNvSpPr>
            <a:spLocks noGrp="1"/>
          </p:cNvSpPr>
          <p:nvPr>
            <p:ph type="title" hasCustomPrompt="1"/>
          </p:nvPr>
        </p:nvSpPr>
        <p:spPr>
          <a:xfrm>
            <a:off x="350839" y="296304"/>
            <a:ext cx="10772775" cy="887041"/>
          </a:xfrm>
        </p:spPr>
        <p:txBody>
          <a:bodyPr lIns="0" anchor="t">
            <a:normAutofit/>
          </a:bodyPr>
          <a:lstStyle>
            <a:lvl1pPr algn="l" defTabSz="685800" rtl="0" eaLnBrk="1" latinLnBrk="0" hangingPunct="1">
              <a:lnSpc>
                <a:spcPct val="90000"/>
              </a:lnSpc>
              <a:spcBef>
                <a:spcPct val="0"/>
              </a:spcBef>
              <a:buNone/>
              <a:defRPr lang="en-GB" sz="2100" kern="1200" dirty="0">
                <a:solidFill>
                  <a:schemeClr val="tx1"/>
                </a:solidFill>
                <a:latin typeface="+mj-lt"/>
                <a:ea typeface="+mj-ea"/>
                <a:cs typeface="+mj-cs"/>
              </a:defRPr>
            </a:lvl1pPr>
          </a:lstStyle>
          <a:p>
            <a:r>
              <a:rPr lang="en-US" dirty="0"/>
              <a:t>Click to edit slide title</a:t>
            </a:r>
            <a:endParaRPr lang="en-GB" dirty="0"/>
          </a:p>
        </p:txBody>
      </p:sp>
      <p:sp>
        <p:nvSpPr>
          <p:cNvPr id="13" name="Slide Number Placeholder 14">
            <a:extLst>
              <a:ext uri="{FF2B5EF4-FFF2-40B4-BE49-F238E27FC236}">
                <a16:creationId xmlns:a16="http://schemas.microsoft.com/office/drawing/2014/main" id="{0010B6E8-692A-44FE-8C87-11D4D1DBD8D4}"/>
              </a:ext>
            </a:extLst>
          </p:cNvPr>
          <p:cNvSpPr>
            <a:spLocks noGrp="1"/>
          </p:cNvSpPr>
          <p:nvPr>
            <p:ph type="sldNum" sz="quarter" idx="12"/>
          </p:nvPr>
        </p:nvSpPr>
        <p:spPr>
          <a:xfrm>
            <a:off x="11539539" y="6443667"/>
            <a:ext cx="652463" cy="365125"/>
          </a:xfrm>
          <a:prstGeom prst="rect">
            <a:avLst/>
          </a:prstGeom>
        </p:spPr>
        <p:txBody>
          <a:bodyPr rIns="180000"/>
          <a:lstStyle>
            <a:lvl1pPr>
              <a:defRPr sz="788">
                <a:solidFill>
                  <a:schemeClr val="bg2">
                    <a:lumMod val="75000"/>
                  </a:schemeClr>
                </a:solidFill>
              </a:defRPr>
            </a:lvl1pPr>
          </a:lstStyle>
          <a:p>
            <a:pPr>
              <a:defRPr/>
            </a:pPr>
            <a:fld id="{CC801EDD-1017-4DE6-B5EA-5335AEAFCDCB}" type="slidenum">
              <a:rPr lang="en-GB" altLang="en-US" smtClean="0"/>
              <a:pPr>
                <a:defRPr/>
              </a:pPr>
              <a:t>‹#›</a:t>
            </a:fld>
            <a:endParaRPr lang="en-GB" altLang="en-US" dirty="0"/>
          </a:p>
        </p:txBody>
      </p:sp>
      <p:sp>
        <p:nvSpPr>
          <p:cNvPr id="14" name="Footer Placeholder 13" descr="File refence numbers and info&#10;Compliance #&#10;Marketing owner&#10;Line of business - Service&#10;Date " title="Comliance#/MO/LOB-S/Date">
            <a:extLst>
              <a:ext uri="{FF2B5EF4-FFF2-40B4-BE49-F238E27FC236}">
                <a16:creationId xmlns:a16="http://schemas.microsoft.com/office/drawing/2014/main" id="{2AED3610-1CFE-4CB1-B741-2599E73BF4FD}"/>
              </a:ext>
            </a:extLst>
          </p:cNvPr>
          <p:cNvSpPr>
            <a:spLocks noGrp="1"/>
          </p:cNvSpPr>
          <p:nvPr>
            <p:ph type="ftr" sz="quarter" idx="13"/>
          </p:nvPr>
        </p:nvSpPr>
        <p:spPr>
          <a:xfrm>
            <a:off x="611014" y="6702429"/>
            <a:ext cx="10598151" cy="155575"/>
          </a:xfrm>
          <a:prstGeom prst="rect">
            <a:avLst/>
          </a:prstGeom>
        </p:spPr>
        <p:txBody>
          <a:bodyPr anchor="t"/>
          <a:lstStyle>
            <a:lvl1pPr algn="r">
              <a:defRPr lang="en-GB" sz="788" kern="1200" baseline="30000">
                <a:solidFill>
                  <a:schemeClr val="tx1"/>
                </a:solidFill>
                <a:latin typeface="Calibri" pitchFamily="34" charset="0"/>
                <a:ea typeface="Calibri" pitchFamily="34" charset="0"/>
                <a:cs typeface="Calibri" pitchFamily="34" charset="0"/>
              </a:defRPr>
            </a:lvl1pPr>
          </a:lstStyle>
          <a:p>
            <a:pPr>
              <a:defRPr/>
            </a:pPr>
            <a:endParaRPr lang="en-US" dirty="0"/>
          </a:p>
        </p:txBody>
      </p:sp>
    </p:spTree>
    <p:extLst>
      <p:ext uri="{BB962C8B-B14F-4D97-AF65-F5344CB8AC3E}">
        <p14:creationId xmlns:p14="http://schemas.microsoft.com/office/powerpoint/2010/main" val="1907498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D49601-FA23-4974-B294-99F2C6B9B603}" type="datetime1">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436229" y="6356350"/>
            <a:ext cx="2743200" cy="365125"/>
          </a:xfrm>
        </p:spPr>
        <p:txBody>
          <a:bodyPr/>
          <a:lstStyle/>
          <a:p>
            <a:fld id="{B5E999DE-65CB-4C83-8A6F-C3C10AD95814}" type="slidenum">
              <a:rPr lang="en-US" smtClean="0"/>
              <a:t>‹#›</a:t>
            </a:fld>
            <a:endParaRPr lang="en-US"/>
          </a:p>
        </p:txBody>
      </p:sp>
      <p:sp>
        <p:nvSpPr>
          <p:cNvPr id="11" name="Title 1"/>
          <p:cNvSpPr>
            <a:spLocks noGrp="1"/>
          </p:cNvSpPr>
          <p:nvPr>
            <p:ph type="title"/>
          </p:nvPr>
        </p:nvSpPr>
        <p:spPr>
          <a:xfrm>
            <a:off x="918099" y="1403812"/>
            <a:ext cx="10515600" cy="1325563"/>
          </a:xfrm>
        </p:spPr>
        <p:txBody>
          <a:bodyPr/>
          <a:lstStyle/>
          <a:p>
            <a:r>
              <a:rPr lang="en-US"/>
              <a:t>Click to edit Master title style</a:t>
            </a:r>
            <a:endParaRPr lang="en-US" dirty="0"/>
          </a:p>
        </p:txBody>
      </p:sp>
      <p:sp>
        <p:nvSpPr>
          <p:cNvPr id="12" name="Content Placeholder 2"/>
          <p:cNvSpPr>
            <a:spLocks noGrp="1"/>
          </p:cNvSpPr>
          <p:nvPr>
            <p:ph idx="4294967295"/>
          </p:nvPr>
        </p:nvSpPr>
        <p:spPr>
          <a:xfrm>
            <a:off x="918099" y="2864312"/>
            <a:ext cx="10515600" cy="3563121"/>
          </a:xfrm>
        </p:spPr>
        <p:txBody>
          <a:bodyPr/>
          <a:lstStyle>
            <a:lvl1pPr>
              <a:defRPr/>
            </a:lvl1pPr>
            <a:lvl2pPr>
              <a:defRPr/>
            </a:lvl2pPr>
            <a:lvl3pPr>
              <a:defRPr/>
            </a:lvl3pPr>
            <a:lvl4pPr>
              <a:defRPr/>
            </a:lvl4pPr>
          </a:lstStyle>
          <a:p>
            <a:pPr lvl="0"/>
            <a:r>
              <a:rPr lang="en-US"/>
              <a:t>Edit Master text styles</a:t>
            </a:r>
          </a:p>
        </p:txBody>
      </p:sp>
    </p:spTree>
    <p:extLst>
      <p:ext uri="{BB962C8B-B14F-4D97-AF65-F5344CB8AC3E}">
        <p14:creationId xmlns:p14="http://schemas.microsoft.com/office/powerpoint/2010/main" val="219010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6680" y="1053547"/>
            <a:ext cx="11171817" cy="814687"/>
          </a:xfrm>
        </p:spPr>
        <p:txBody>
          <a:bodyPr/>
          <a:lstStyle>
            <a:lvl1pPr>
              <a:defRPr sz="3600">
                <a:solidFill>
                  <a:srgbClr val="588008"/>
                </a:solidFill>
              </a:defRPr>
            </a:lvl1pPr>
          </a:lstStyle>
          <a:p>
            <a:r>
              <a:rPr lang="en-US"/>
              <a:t>Click to edit Master title style</a:t>
            </a:r>
            <a:endParaRPr lang="en-US" dirty="0"/>
          </a:p>
        </p:txBody>
      </p:sp>
      <p:sp>
        <p:nvSpPr>
          <p:cNvPr id="6" name="Slide Number Placeholder 10"/>
          <p:cNvSpPr>
            <a:spLocks noGrp="1"/>
          </p:cNvSpPr>
          <p:nvPr>
            <p:ph type="sldNum" sz="quarter" idx="4"/>
          </p:nvPr>
        </p:nvSpPr>
        <p:spPr>
          <a:xfrm>
            <a:off x="108891" y="6492874"/>
            <a:ext cx="397522" cy="365125"/>
          </a:xfrm>
          <a:prstGeom prst="rect">
            <a:avLst/>
          </a:prstGeom>
        </p:spPr>
        <p:txBody>
          <a:bodyPr/>
          <a:lstStyle>
            <a:lvl1pPr marL="0" marR="0" indent="0" algn="l" defTabSz="514350" rtl="0" eaLnBrk="1" fontAlgn="auto" latinLnBrk="0" hangingPunct="1">
              <a:lnSpc>
                <a:spcPct val="100000"/>
              </a:lnSpc>
              <a:spcBef>
                <a:spcPts val="0"/>
              </a:spcBef>
              <a:spcAft>
                <a:spcPts val="0"/>
              </a:spcAft>
              <a:buClrTx/>
              <a:buSzTx/>
              <a:buFontTx/>
              <a:buNone/>
              <a:tabLst/>
              <a:defRPr sz="1000">
                <a:solidFill>
                  <a:srgbClr val="203C6A"/>
                </a:solidFill>
                <a:latin typeface="Arial" pitchFamily="34" charset="0"/>
                <a:cs typeface="Arial" pitchFamily="34" charset="0"/>
              </a:defRPr>
            </a:lvl1pPr>
          </a:lstStyle>
          <a:p>
            <a:fld id="{B5E999DE-65CB-4C83-8A6F-C3C10AD95814}" type="slidenum">
              <a:rPr lang="en-US" smtClean="0"/>
              <a:t>‹#›</a:t>
            </a:fld>
            <a:endParaRPr lang="en-US"/>
          </a:p>
        </p:txBody>
      </p:sp>
      <p:sp>
        <p:nvSpPr>
          <p:cNvPr id="7" name="Content Placeholder 13"/>
          <p:cNvSpPr>
            <a:spLocks noGrp="1"/>
          </p:cNvSpPr>
          <p:nvPr>
            <p:ph sz="quarter" idx="10"/>
          </p:nvPr>
        </p:nvSpPr>
        <p:spPr>
          <a:xfrm>
            <a:off x="506413" y="1849836"/>
            <a:ext cx="11172065" cy="46430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17379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99406D-4DC8-4DD7-B4D7-E742632767F2}" type="datetime1">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3161061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9347A6-BF51-48D7-A1AE-3948B6980A02}" type="datetime1">
              <a:rPr lang="en-US" smtClean="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556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2B0AC94-5E2F-42B4-BF17-F4C0BE12649F}" type="datetime1">
              <a:rPr lang="en-US" smtClean="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1106013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2816591-32E1-4B2E-9BC7-F153AAFC634F}" type="datetime1">
              <a:rPr lang="en-US" smtClean="0"/>
              <a:t>10/22/2024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221988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A40C5C-D6E7-4A0C-9FF1-C3158CD5B9B5}" type="datetime1">
              <a:rPr lang="en-US" smtClean="0"/>
              <a:t>10/22/2024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2065457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0F04A-71DB-4412-B810-E907AEA87725}" type="datetime1">
              <a:rPr lang="en-US" smtClean="0"/>
              <a:t>10/22/2024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3897665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92BF7C-D5DF-4CD0-A5CB-F91036FE6483}" type="datetime1">
              <a:rPr lang="en-US" smtClean="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2063208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788E1F-681E-482B-8542-D097A4965A75}" type="datetime1">
              <a:rPr lang="en-US" smtClean="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E999DE-65CB-4C83-8A6F-C3C10AD95814}" type="slidenum">
              <a:rPr lang="en-US" smtClean="0"/>
              <a:t>‹#›</a:t>
            </a:fld>
            <a:endParaRPr lang="en-US"/>
          </a:p>
        </p:txBody>
      </p:sp>
    </p:spTree>
    <p:extLst>
      <p:ext uri="{BB962C8B-B14F-4D97-AF65-F5344CB8AC3E}">
        <p14:creationId xmlns:p14="http://schemas.microsoft.com/office/powerpoint/2010/main" val="15280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BBCF6-55E0-4DAA-9A97-0D23B2C84E9F}" type="datetime1">
              <a:rPr lang="en-US" smtClean="0"/>
              <a:t>10/22/2024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E999DE-65CB-4C83-8A6F-C3C10AD95814}" type="slidenum">
              <a:rPr lang="en-US" smtClean="0"/>
              <a:t>‹#›</a:t>
            </a:fld>
            <a:endParaRPr lang="en-US"/>
          </a:p>
        </p:txBody>
      </p:sp>
    </p:spTree>
    <p:extLst>
      <p:ext uri="{BB962C8B-B14F-4D97-AF65-F5344CB8AC3E}">
        <p14:creationId xmlns:p14="http://schemas.microsoft.com/office/powerpoint/2010/main" val="2670958529"/>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 id="2147483921" r:id="rId13"/>
    <p:sldLayoutId id="2147483922"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fox@bakermckenzie.com" TargetMode="External"/><Relationship Id="rId2" Type="http://schemas.openxmlformats.org/officeDocument/2006/relationships/hyperlink" Target="mailto:Elizabeth.king@bbh.com" TargetMode="External"/><Relationship Id="rId1" Type="http://schemas.openxmlformats.org/officeDocument/2006/relationships/slideLayout" Target="../slideLayouts/slideLayout1.xml"/><Relationship Id="rId4" Type="http://schemas.openxmlformats.org/officeDocument/2006/relationships/hyperlink" Target="mailto:molly.e.bailey@bofa.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hyperlink" Target="https://www.fincen.gov/boi/small-entity-compliance-guide"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hyperlink" Target="https://www.federalregister.gov/documents/2022/09/30/2022-21020/beneficial-ownership-information-reporting-requirements" TargetMode="External"/><Relationship Id="rId2" Type="http://schemas.openxmlformats.org/officeDocument/2006/relationships/hyperlink" Target="https://www.fincen.gov/boi" TargetMode="External"/><Relationship Id="rId1" Type="http://schemas.openxmlformats.org/officeDocument/2006/relationships/slideLayout" Target="../slideLayouts/slideLayout13.xml"/><Relationship Id="rId5" Type="http://schemas.openxmlformats.org/officeDocument/2006/relationships/hyperlink" Target="https://www.fincen.gov/sites/default/files/shared/BOI_Small_Compliance_Guide.v1.1-FINAL.pdf" TargetMode="External"/><Relationship Id="rId4" Type="http://schemas.openxmlformats.org/officeDocument/2006/relationships/hyperlink" Target="https://www.fincen.gov/boi-faq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51489"/>
            <a:ext cx="9144000" cy="2387600"/>
          </a:xfrm>
          <a:solidFill>
            <a:srgbClr val="FF0000"/>
          </a:solidFill>
        </p:spPr>
        <p:style>
          <a:lnRef idx="1">
            <a:schemeClr val="accent1"/>
          </a:lnRef>
          <a:fillRef idx="2">
            <a:schemeClr val="accent1"/>
          </a:fillRef>
          <a:effectRef idx="1">
            <a:schemeClr val="accent1"/>
          </a:effectRef>
          <a:fontRef idx="minor">
            <a:schemeClr val="dk1"/>
          </a:fontRef>
        </p:style>
        <p:txBody>
          <a:bodyPr>
            <a:noAutofit/>
          </a:bodyPr>
          <a:lstStyle/>
          <a:p>
            <a:r>
              <a:rPr lang="en-US" sz="4200" b="1" dirty="0">
                <a:solidFill>
                  <a:schemeClr val="bg1"/>
                </a:solidFill>
                <a:latin typeface="+mj-lt"/>
              </a:rPr>
              <a:t>2024 Delaware Trust Conference:</a:t>
            </a:r>
            <a:br>
              <a:rPr lang="en-US" sz="4200" b="1" dirty="0">
                <a:solidFill>
                  <a:schemeClr val="bg1"/>
                </a:solidFill>
                <a:latin typeface="+mj-lt"/>
              </a:rPr>
            </a:br>
            <a:r>
              <a:rPr lang="en-US" sz="4200" b="1" dirty="0">
                <a:solidFill>
                  <a:schemeClr val="bg1"/>
                </a:solidFill>
                <a:latin typeface="+mj-lt"/>
              </a:rPr>
              <a:t>A Deep Dive into the Corporate Transparency Act &amp; Its Impact on Corporate Trustees</a:t>
            </a:r>
          </a:p>
        </p:txBody>
      </p:sp>
      <p:sp>
        <p:nvSpPr>
          <p:cNvPr id="6" name="TextBox 5">
            <a:extLst>
              <a:ext uri="{FF2B5EF4-FFF2-40B4-BE49-F238E27FC236}">
                <a16:creationId xmlns:a16="http://schemas.microsoft.com/office/drawing/2014/main" id="{711C8C05-2509-5D96-F0DF-792FD39B4EDE}"/>
              </a:ext>
            </a:extLst>
          </p:cNvPr>
          <p:cNvSpPr txBox="1"/>
          <p:nvPr/>
        </p:nvSpPr>
        <p:spPr>
          <a:xfrm>
            <a:off x="1524000" y="3665913"/>
            <a:ext cx="3363884" cy="1477328"/>
          </a:xfrm>
          <a:prstGeom prst="rect">
            <a:avLst/>
          </a:prstGeom>
          <a:noFill/>
        </p:spPr>
        <p:txBody>
          <a:bodyPr wrap="square" rtlCol="0">
            <a:spAutoFit/>
          </a:bodyPr>
          <a:lstStyle/>
          <a:p>
            <a:r>
              <a:rPr lang="en-US" dirty="0"/>
              <a:t>Beth King</a:t>
            </a:r>
          </a:p>
          <a:p>
            <a:r>
              <a:rPr lang="en-US" dirty="0"/>
              <a:t>Brown Brothers Harriman </a:t>
            </a:r>
          </a:p>
          <a:p>
            <a:r>
              <a:rPr lang="en-US" dirty="0">
                <a:hlinkClick r:id="rId2"/>
              </a:rPr>
              <a:t>elizabeth.king@bbh.com</a:t>
            </a:r>
            <a:endParaRPr lang="en-US" dirty="0"/>
          </a:p>
          <a:p>
            <a:r>
              <a:rPr lang="en-US" dirty="0"/>
              <a:t>(302) 552-4047</a:t>
            </a:r>
          </a:p>
          <a:p>
            <a:endParaRPr lang="en-US" dirty="0"/>
          </a:p>
        </p:txBody>
      </p:sp>
      <p:sp>
        <p:nvSpPr>
          <p:cNvPr id="7" name="TextBox 6">
            <a:extLst>
              <a:ext uri="{FF2B5EF4-FFF2-40B4-BE49-F238E27FC236}">
                <a16:creationId xmlns:a16="http://schemas.microsoft.com/office/drawing/2014/main" id="{4B768394-61C5-5FB7-5D7D-CCF0952433AA}"/>
              </a:ext>
            </a:extLst>
          </p:cNvPr>
          <p:cNvSpPr txBox="1"/>
          <p:nvPr/>
        </p:nvSpPr>
        <p:spPr>
          <a:xfrm>
            <a:off x="4668982" y="3665913"/>
            <a:ext cx="3363884" cy="2308324"/>
          </a:xfrm>
          <a:prstGeom prst="rect">
            <a:avLst/>
          </a:prstGeom>
          <a:noFill/>
        </p:spPr>
        <p:txBody>
          <a:bodyPr wrap="square" rtlCol="0">
            <a:spAutoFit/>
          </a:bodyPr>
          <a:lstStyle/>
          <a:p>
            <a:r>
              <a:rPr lang="en-US" dirty="0"/>
              <a:t>Glenn G. Fox, Esq.</a:t>
            </a:r>
          </a:p>
          <a:p>
            <a:r>
              <a:rPr lang="en-US" dirty="0"/>
              <a:t>Baker McKenzie</a:t>
            </a:r>
          </a:p>
          <a:p>
            <a:r>
              <a:rPr lang="en-US" dirty="0">
                <a:hlinkClick r:id="rId3"/>
              </a:rPr>
              <a:t>glenn.fox@bakermckenzie.com</a:t>
            </a:r>
            <a:endParaRPr lang="en-US" dirty="0"/>
          </a:p>
          <a:p>
            <a:r>
              <a:rPr lang="en-US" dirty="0"/>
              <a:t>(212) 626-4689</a:t>
            </a:r>
          </a:p>
          <a:p>
            <a:endParaRPr lang="en-US" dirty="0"/>
          </a:p>
          <a:p>
            <a:endParaRPr lang="en-US" dirty="0"/>
          </a:p>
          <a:p>
            <a:endParaRPr lang="en-US" dirty="0"/>
          </a:p>
          <a:p>
            <a:endParaRPr lang="en-US" dirty="0"/>
          </a:p>
        </p:txBody>
      </p:sp>
      <p:sp>
        <p:nvSpPr>
          <p:cNvPr id="8" name="TextBox 7">
            <a:extLst>
              <a:ext uri="{FF2B5EF4-FFF2-40B4-BE49-F238E27FC236}">
                <a16:creationId xmlns:a16="http://schemas.microsoft.com/office/drawing/2014/main" id="{2A51543E-D606-4B2E-80D1-694279FEDAA1}"/>
              </a:ext>
            </a:extLst>
          </p:cNvPr>
          <p:cNvSpPr txBox="1"/>
          <p:nvPr/>
        </p:nvSpPr>
        <p:spPr>
          <a:xfrm>
            <a:off x="7946967" y="3665913"/>
            <a:ext cx="3363884" cy="2308324"/>
          </a:xfrm>
          <a:prstGeom prst="rect">
            <a:avLst/>
          </a:prstGeom>
          <a:noFill/>
        </p:spPr>
        <p:txBody>
          <a:bodyPr wrap="square" rtlCol="0">
            <a:spAutoFit/>
          </a:bodyPr>
          <a:lstStyle/>
          <a:p>
            <a:r>
              <a:rPr lang="en-US" dirty="0"/>
              <a:t>Molly E. Bailey</a:t>
            </a:r>
          </a:p>
          <a:p>
            <a:r>
              <a:rPr lang="en-US" dirty="0"/>
              <a:t>Bank of America Private Bank</a:t>
            </a:r>
          </a:p>
          <a:p>
            <a:r>
              <a:rPr lang="en-US" dirty="0">
                <a:hlinkClick r:id="rId4"/>
              </a:rPr>
              <a:t>molly.e.bailey@bofa.com</a:t>
            </a:r>
            <a:endParaRPr lang="en-US" dirty="0"/>
          </a:p>
          <a:p>
            <a:r>
              <a:rPr lang="en-US" dirty="0"/>
              <a:t>(312) 521-4643</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818202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661851"/>
            <a:ext cx="10515600" cy="1309878"/>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Beneficial Owner:  Substantial Control</a:t>
            </a:r>
            <a:endParaRPr lang="en-US" sz="4000" b="1" dirty="0">
              <a:solidFill>
                <a:schemeClr val="bg1"/>
              </a:solidFill>
            </a:endParaRPr>
          </a:p>
        </p:txBody>
      </p:sp>
      <p:sp>
        <p:nvSpPr>
          <p:cNvPr id="3" name="Content Placeholder 2"/>
          <p:cNvSpPr>
            <a:spLocks noGrp="1"/>
          </p:cNvSpPr>
          <p:nvPr>
            <p:ph idx="4294967295"/>
          </p:nvPr>
        </p:nvSpPr>
        <p:spPr>
          <a:xfrm>
            <a:off x="918099" y="2298255"/>
            <a:ext cx="10515600" cy="4128671"/>
          </a:xfrm>
        </p:spPr>
        <p:txBody>
          <a:bodyPr>
            <a:normAutofit fontScale="70000" lnSpcReduction="20000"/>
          </a:bodyPr>
          <a:lstStyle/>
          <a:p>
            <a:endParaRPr lang="en-US" dirty="0">
              <a:latin typeface="+mj-lt"/>
            </a:endParaRPr>
          </a:p>
          <a:p>
            <a:pPr marL="0" indent="0">
              <a:buNone/>
            </a:pPr>
            <a:r>
              <a:rPr lang="en-US" dirty="0">
                <a:latin typeface="+mj-lt"/>
              </a:rPr>
              <a:t>Substantial Control test – Important Decision-maker</a:t>
            </a:r>
          </a:p>
          <a:p>
            <a:r>
              <a:rPr lang="en-US" dirty="0">
                <a:latin typeface="+mj-lt"/>
              </a:rPr>
              <a:t>An individual who directs, determines or has substantial influence over the reporting company’s:</a:t>
            </a:r>
          </a:p>
          <a:p>
            <a:pPr lvl="1"/>
            <a:r>
              <a:rPr lang="en-US" sz="2600" dirty="0">
                <a:latin typeface="+mj-lt"/>
              </a:rPr>
              <a:t>Business</a:t>
            </a:r>
          </a:p>
          <a:p>
            <a:pPr lvl="2"/>
            <a:r>
              <a:rPr lang="en-US" sz="2300" dirty="0">
                <a:latin typeface="+mj-lt"/>
              </a:rPr>
              <a:t>Nature and scope of the business; business lines and geographical scope</a:t>
            </a:r>
          </a:p>
          <a:p>
            <a:pPr lvl="2"/>
            <a:r>
              <a:rPr lang="en-US" sz="2300" dirty="0">
                <a:latin typeface="+mj-lt"/>
              </a:rPr>
              <a:t>Sale, lease, mortgage or transfer of assets of the reporting company</a:t>
            </a:r>
          </a:p>
          <a:p>
            <a:pPr lvl="2"/>
            <a:r>
              <a:rPr lang="en-US" sz="2300" dirty="0">
                <a:latin typeface="+mj-lt"/>
              </a:rPr>
              <a:t>Significant contracts</a:t>
            </a:r>
          </a:p>
          <a:p>
            <a:pPr lvl="1"/>
            <a:r>
              <a:rPr lang="en-US" sz="2600" dirty="0">
                <a:latin typeface="+mj-lt"/>
              </a:rPr>
              <a:t>Finances</a:t>
            </a:r>
          </a:p>
          <a:p>
            <a:pPr lvl="2"/>
            <a:r>
              <a:rPr lang="en-US" sz="2300" dirty="0">
                <a:latin typeface="+mj-lt"/>
              </a:rPr>
              <a:t>Major expenditures or investments</a:t>
            </a:r>
          </a:p>
          <a:p>
            <a:pPr lvl="2"/>
            <a:r>
              <a:rPr lang="en-US" sz="2300" dirty="0">
                <a:latin typeface="+mj-lt"/>
              </a:rPr>
              <a:t>Issuance of equity; incurrence of debt</a:t>
            </a:r>
          </a:p>
          <a:p>
            <a:pPr lvl="2"/>
            <a:r>
              <a:rPr lang="en-US" sz="2300" dirty="0">
                <a:latin typeface="+mj-lt"/>
              </a:rPr>
              <a:t>Approving operating budget</a:t>
            </a:r>
          </a:p>
          <a:p>
            <a:pPr lvl="2"/>
            <a:r>
              <a:rPr lang="en-US" sz="2300" dirty="0">
                <a:latin typeface="+mj-lt"/>
              </a:rPr>
              <a:t>Compensation schemes</a:t>
            </a:r>
          </a:p>
          <a:p>
            <a:pPr lvl="1"/>
            <a:r>
              <a:rPr lang="en-US" sz="2600" dirty="0">
                <a:latin typeface="+mj-lt"/>
              </a:rPr>
              <a:t>Structure</a:t>
            </a:r>
          </a:p>
          <a:p>
            <a:pPr lvl="2"/>
            <a:r>
              <a:rPr lang="en-US" sz="2300" dirty="0">
                <a:latin typeface="+mj-lt"/>
              </a:rPr>
              <a:t>Reorganization, dissolution or merger</a:t>
            </a:r>
          </a:p>
          <a:p>
            <a:pPr lvl="2"/>
            <a:r>
              <a:rPr lang="en-US" sz="2300" dirty="0">
                <a:latin typeface="+mj-lt"/>
              </a:rPr>
              <a:t>Amendments of governance documents</a:t>
            </a:r>
          </a:p>
          <a:p>
            <a:pPr lvl="2"/>
            <a:endParaRPr lang="en-US" dirty="0">
              <a:latin typeface="+mj-lt"/>
            </a:endParaRPr>
          </a:p>
          <a:p>
            <a:pPr marL="914400" lvl="2" indent="0">
              <a:buNone/>
            </a:pPr>
            <a:endParaRPr lang="en-US" dirty="0">
              <a:latin typeface="+mj-lt"/>
            </a:endParaRPr>
          </a:p>
        </p:txBody>
      </p:sp>
      <p:sp>
        <p:nvSpPr>
          <p:cNvPr id="4" name="Slide Number Placeholder 3"/>
          <p:cNvSpPr>
            <a:spLocks noGrp="1"/>
          </p:cNvSpPr>
          <p:nvPr>
            <p:ph type="sldNum" sz="quarter" idx="12"/>
          </p:nvPr>
        </p:nvSpPr>
        <p:spPr/>
        <p:txBody>
          <a:bodyPr/>
          <a:lstStyle/>
          <a:p>
            <a:fld id="{B5E999DE-65CB-4C83-8A6F-C3C10AD95814}" type="slidenum">
              <a:rPr lang="en-US" smtClean="0"/>
              <a:t>10</a:t>
            </a:fld>
            <a:endParaRPr lang="en-US"/>
          </a:p>
        </p:txBody>
      </p:sp>
    </p:spTree>
    <p:extLst>
      <p:ext uri="{BB962C8B-B14F-4D97-AF65-F5344CB8AC3E}">
        <p14:creationId xmlns:p14="http://schemas.microsoft.com/office/powerpoint/2010/main" val="84289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055" y="1765902"/>
            <a:ext cx="4219696" cy="914401"/>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2000" dirty="0">
                <a:solidFill>
                  <a:schemeClr val="bg1"/>
                </a:solidFill>
              </a:rPr>
              <a:t>Small Entity Compliance Guide 2.3</a:t>
            </a:r>
          </a:p>
        </p:txBody>
      </p:sp>
      <p:sp>
        <p:nvSpPr>
          <p:cNvPr id="4" name="Slide Number Placeholder 3"/>
          <p:cNvSpPr>
            <a:spLocks noGrp="1"/>
          </p:cNvSpPr>
          <p:nvPr>
            <p:ph type="sldNum" sz="quarter" idx="12"/>
          </p:nvPr>
        </p:nvSpPr>
        <p:spPr/>
        <p:txBody>
          <a:bodyPr/>
          <a:lstStyle/>
          <a:p>
            <a:fld id="{B5E999DE-65CB-4C83-8A6F-C3C10AD95814}" type="slidenum">
              <a:rPr lang="en-US" smtClean="0"/>
              <a:t>11</a:t>
            </a:fld>
            <a:endParaRPr lang="en-US"/>
          </a:p>
        </p:txBody>
      </p:sp>
      <p:pic>
        <p:nvPicPr>
          <p:cNvPr id="5" name="Content Placeholder 4">
            <a:extLst>
              <a:ext uri="{FF2B5EF4-FFF2-40B4-BE49-F238E27FC236}">
                <a16:creationId xmlns:a16="http://schemas.microsoft.com/office/drawing/2014/main" id="{5F2B2B5E-9858-FDA4-A964-5C1BF33A4F65}"/>
              </a:ext>
            </a:extLst>
          </p:cNvPr>
          <p:cNvPicPr>
            <a:picLocks noGrp="1" noChangeAspect="1"/>
          </p:cNvPicPr>
          <p:nvPr>
            <p:ph idx="4294967295"/>
          </p:nvPr>
        </p:nvPicPr>
        <p:blipFill>
          <a:blip r:embed="rId2"/>
          <a:stretch>
            <a:fillRect/>
          </a:stretch>
        </p:blipFill>
        <p:spPr>
          <a:xfrm>
            <a:off x="5586751" y="1627006"/>
            <a:ext cx="4611270" cy="4836669"/>
          </a:xfrm>
          <a:prstGeom prst="rect">
            <a:avLst/>
          </a:prstGeom>
        </p:spPr>
      </p:pic>
      <p:sp>
        <p:nvSpPr>
          <p:cNvPr id="3" name="Oval 2">
            <a:extLst>
              <a:ext uri="{FF2B5EF4-FFF2-40B4-BE49-F238E27FC236}">
                <a16:creationId xmlns:a16="http://schemas.microsoft.com/office/drawing/2014/main" id="{9F98C451-C64D-1DD8-3895-1513E3DAF3E4}"/>
              </a:ext>
            </a:extLst>
          </p:cNvPr>
          <p:cNvSpPr/>
          <p:nvPr/>
        </p:nvSpPr>
        <p:spPr>
          <a:xfrm>
            <a:off x="4815069" y="5652233"/>
            <a:ext cx="5636952" cy="914400"/>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0C6EAA72-86BF-3269-D890-66617F536D10}"/>
              </a:ext>
            </a:extLst>
          </p:cNvPr>
          <p:cNvSpPr txBox="1">
            <a:spLocks/>
          </p:cNvSpPr>
          <p:nvPr/>
        </p:nvSpPr>
        <p:spPr>
          <a:xfrm>
            <a:off x="884740" y="616557"/>
            <a:ext cx="10515600" cy="914400"/>
          </a:xfrm>
          <a:prstGeom prst="rect">
            <a:avLst/>
          </a:prstGeom>
          <a:solidFill>
            <a:srgbClr val="FF0000"/>
          </a:solidFill>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4000" b="1" dirty="0">
                <a:solidFill>
                  <a:schemeClr val="bg1"/>
                </a:solidFill>
                <a:latin typeface="+mj-lt"/>
              </a:rPr>
              <a:t>Beneficial Owner:  Substantial Control</a:t>
            </a:r>
            <a:endParaRPr lang="en-US" sz="4000" b="1" dirty="0">
              <a:solidFill>
                <a:schemeClr val="bg1"/>
              </a:solidFill>
            </a:endParaRPr>
          </a:p>
        </p:txBody>
      </p:sp>
    </p:spTree>
    <p:extLst>
      <p:ext uri="{BB962C8B-B14F-4D97-AF65-F5344CB8AC3E}">
        <p14:creationId xmlns:p14="http://schemas.microsoft.com/office/powerpoint/2010/main" val="1766943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585207"/>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Bright Line Checklist for Substantial Control</a:t>
            </a:r>
          </a:p>
        </p:txBody>
      </p:sp>
      <p:sp>
        <p:nvSpPr>
          <p:cNvPr id="3" name="Content Placeholder 2"/>
          <p:cNvSpPr>
            <a:spLocks noGrp="1"/>
          </p:cNvSpPr>
          <p:nvPr>
            <p:ph idx="4294967295"/>
          </p:nvPr>
        </p:nvSpPr>
        <p:spPr>
          <a:xfrm>
            <a:off x="918099" y="2002163"/>
            <a:ext cx="10515600" cy="4389928"/>
          </a:xfrm>
        </p:spPr>
        <p:txBody>
          <a:bodyPr>
            <a:normAutofit fontScale="92500" lnSpcReduction="10000"/>
          </a:bodyPr>
          <a:lstStyle/>
          <a:p>
            <a:pPr marL="0" indent="0">
              <a:buNone/>
            </a:pPr>
            <a:r>
              <a:rPr lang="en-US" sz="2600" dirty="0">
                <a:latin typeface="+mj-lt"/>
              </a:rPr>
              <a:t>Regardless of the trust’s percentage of ownership in the reporting entity, the following are beneficial owners:</a:t>
            </a:r>
          </a:p>
          <a:p>
            <a:pPr lvl="1"/>
            <a:r>
              <a:rPr lang="en-US" sz="2000" dirty="0">
                <a:latin typeface="+mj-lt"/>
              </a:rPr>
              <a:t>A trustee, adviser, protector or other individual who (on behalf of the trust) serves as a senior officer of the reporting company</a:t>
            </a:r>
          </a:p>
          <a:p>
            <a:pPr marL="457200" lvl="1" indent="0">
              <a:buNone/>
            </a:pPr>
            <a:endParaRPr lang="en-US" sz="2000" dirty="0">
              <a:latin typeface="+mj-lt"/>
            </a:endParaRPr>
          </a:p>
          <a:p>
            <a:pPr lvl="1"/>
            <a:r>
              <a:rPr lang="en-US" sz="2000" dirty="0">
                <a:latin typeface="+mj-lt"/>
              </a:rPr>
              <a:t>A trustee, adviser, protector, grantor, beneficiary or other individual who  </a:t>
            </a:r>
            <a:r>
              <a:rPr lang="en-US" sz="2000" u="sng" dirty="0">
                <a:latin typeface="+mj-lt"/>
              </a:rPr>
              <a:t>owns or controls a majority of the voting power </a:t>
            </a:r>
            <a:r>
              <a:rPr lang="en-US" sz="2000" dirty="0">
                <a:latin typeface="+mj-lt"/>
              </a:rPr>
              <a:t>or voting rights of the reporting company</a:t>
            </a:r>
          </a:p>
          <a:p>
            <a:pPr marL="457200" lvl="1" indent="0">
              <a:buNone/>
            </a:pPr>
            <a:endParaRPr lang="en-US" sz="2000" dirty="0">
              <a:latin typeface="+mj-lt"/>
            </a:endParaRPr>
          </a:p>
          <a:p>
            <a:pPr lvl="1"/>
            <a:r>
              <a:rPr lang="en-US" sz="2000" dirty="0">
                <a:latin typeface="+mj-lt"/>
              </a:rPr>
              <a:t>A trustee, adviser, protector, grantor, beneficiary or other individual who </a:t>
            </a:r>
            <a:r>
              <a:rPr lang="en-US" sz="2000" u="sng" dirty="0">
                <a:latin typeface="+mj-lt"/>
              </a:rPr>
              <a:t>directs important company decisions </a:t>
            </a:r>
            <a:r>
              <a:rPr lang="en-US" sz="2000" dirty="0">
                <a:latin typeface="+mj-lt"/>
              </a:rPr>
              <a:t>(e.g. power to amend governing documents of reporting entity)</a:t>
            </a:r>
          </a:p>
          <a:p>
            <a:pPr marL="457200" lvl="1" indent="0">
              <a:buNone/>
            </a:pPr>
            <a:endParaRPr lang="en-US" sz="2000" dirty="0">
              <a:latin typeface="+mj-lt"/>
            </a:endParaRPr>
          </a:p>
          <a:p>
            <a:pPr lvl="1"/>
            <a:r>
              <a:rPr lang="en-US" sz="2000" dirty="0">
                <a:latin typeface="+mj-lt"/>
              </a:rPr>
              <a:t>A trustee, adviser, protector, grantor, beneficiary or other individual who holds </a:t>
            </a:r>
            <a:r>
              <a:rPr lang="en-US" sz="2000" u="sng" dirty="0">
                <a:latin typeface="+mj-lt"/>
              </a:rPr>
              <a:t>right to remove or replace the senior officers or a majority of the board of directors</a:t>
            </a:r>
          </a:p>
          <a:p>
            <a:pPr marL="457200" lvl="1" indent="0">
              <a:buNone/>
            </a:pPr>
            <a:endParaRPr lang="en-US" sz="2000" dirty="0">
              <a:latin typeface="+mj-lt"/>
            </a:endParaRPr>
          </a:p>
          <a:p>
            <a:pPr lvl="1"/>
            <a:r>
              <a:rPr lang="en-US" sz="2000" u="sng" dirty="0">
                <a:latin typeface="+mj-lt"/>
              </a:rPr>
              <a:t>Don’t forget the catch all</a:t>
            </a:r>
          </a:p>
          <a:p>
            <a:pPr lvl="1"/>
            <a:endParaRPr lang="en-US" sz="2000" dirty="0"/>
          </a:p>
        </p:txBody>
      </p:sp>
      <p:sp>
        <p:nvSpPr>
          <p:cNvPr id="4" name="Slide Number Placeholder 3"/>
          <p:cNvSpPr>
            <a:spLocks noGrp="1"/>
          </p:cNvSpPr>
          <p:nvPr>
            <p:ph type="sldNum" sz="quarter" idx="12"/>
          </p:nvPr>
        </p:nvSpPr>
        <p:spPr/>
        <p:txBody>
          <a:bodyPr/>
          <a:lstStyle/>
          <a:p>
            <a:fld id="{B5E999DE-65CB-4C83-8A6F-C3C10AD95814}" type="slidenum">
              <a:rPr lang="en-US" smtClean="0"/>
              <a:t>12</a:t>
            </a:fld>
            <a:endParaRPr lang="en-US"/>
          </a:p>
        </p:txBody>
      </p:sp>
    </p:spTree>
    <p:extLst>
      <p:ext uri="{BB962C8B-B14F-4D97-AF65-F5344CB8AC3E}">
        <p14:creationId xmlns:p14="http://schemas.microsoft.com/office/powerpoint/2010/main" val="103256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661" y="670024"/>
            <a:ext cx="11171817" cy="1097816"/>
          </a:xfrm>
          <a:solidFill>
            <a:srgbClr val="FF0000"/>
          </a:solidFill>
        </p:spPr>
        <p:txBody>
          <a:bodyPr>
            <a:normAutofit/>
          </a:bodyPr>
          <a:lstStyle/>
          <a:p>
            <a:r>
              <a:rPr lang="en-US" sz="4000" b="1" dirty="0">
                <a:solidFill>
                  <a:schemeClr val="bg1"/>
                </a:solidFill>
              </a:rPr>
              <a:t>Jointly Held Substantial Control</a:t>
            </a:r>
          </a:p>
        </p:txBody>
      </p:sp>
      <p:sp>
        <p:nvSpPr>
          <p:cNvPr id="3" name="Slide Number Placeholder 2"/>
          <p:cNvSpPr>
            <a:spLocks noGrp="1"/>
          </p:cNvSpPr>
          <p:nvPr>
            <p:ph type="sldNum" sz="quarter" idx="4"/>
          </p:nvPr>
        </p:nvSpPr>
        <p:spPr/>
        <p:txBody>
          <a:bodyPr/>
          <a:lstStyle/>
          <a:p>
            <a:fld id="{B5E999DE-65CB-4C83-8A6F-C3C10AD95814}" type="slidenum">
              <a:rPr lang="en-US" smtClean="0"/>
              <a:t>13</a:t>
            </a:fld>
            <a:endParaRPr lang="en-US"/>
          </a:p>
        </p:txBody>
      </p:sp>
      <p:sp>
        <p:nvSpPr>
          <p:cNvPr id="4" name="Content Placeholder 3"/>
          <p:cNvSpPr>
            <a:spLocks noGrp="1"/>
          </p:cNvSpPr>
          <p:nvPr>
            <p:ph sz="quarter" idx="10"/>
          </p:nvPr>
        </p:nvSpPr>
        <p:spPr/>
        <p:txBody>
          <a:bodyPr/>
          <a:lstStyle/>
          <a:p>
            <a:r>
              <a:rPr lang="en-US" dirty="0"/>
              <a:t>Final rule does not directly address status of individuals who hold substantial control jointly.</a:t>
            </a:r>
          </a:p>
          <a:p>
            <a:r>
              <a:rPr lang="en-US" dirty="0"/>
              <a:t>Preamble states that jointly held powers over important decisions would </a:t>
            </a:r>
            <a:r>
              <a:rPr lang="en-US" i="1" dirty="0"/>
              <a:t>likely</a:t>
            </a:r>
            <a:r>
              <a:rPr lang="en-US" dirty="0"/>
              <a:t> cause each holder to be a beneficial owner:</a:t>
            </a:r>
          </a:p>
          <a:p>
            <a:r>
              <a:rPr lang="en-US" sz="1800" dirty="0"/>
              <a:t>“A reporting company may also be structured such that multiple individuals exercise essentially equal authority over the entity’s decisions—in which case each individual would likely be considered to have substantial influence over the decisions even though no single individual directs or determines them.”</a:t>
            </a:r>
            <a:r>
              <a:rPr lang="nn-NO" sz="1800" dirty="0"/>
              <a:t> </a:t>
            </a:r>
            <a:r>
              <a:rPr lang="nn-NO" sz="1800" dirty="0" err="1"/>
              <a:t>Preamble</a:t>
            </a:r>
            <a:r>
              <a:rPr lang="nn-NO" sz="1800" dirty="0"/>
              <a:t> § </a:t>
            </a:r>
            <a:r>
              <a:rPr lang="nn-NO" sz="1800" dirty="0" err="1"/>
              <a:t>III.C.i</a:t>
            </a:r>
            <a:r>
              <a:rPr lang="nn-NO" sz="1800" dirty="0"/>
              <a:t>, 87 </a:t>
            </a:r>
            <a:r>
              <a:rPr lang="nn-NO" sz="1800" dirty="0" err="1"/>
              <a:t>Fed</a:t>
            </a:r>
            <a:r>
              <a:rPr lang="nn-NO" sz="1800" dirty="0"/>
              <a:t>. Reg. at 59527.</a:t>
            </a:r>
          </a:p>
          <a:p>
            <a:r>
              <a:rPr lang="nn-NO" sz="2800" dirty="0"/>
              <a:t>FAQ </a:t>
            </a:r>
            <a:r>
              <a:rPr lang="nn-NO" sz="2800" dirty="0" err="1"/>
              <a:t>D.9</a:t>
            </a:r>
            <a:r>
              <a:rPr lang="nn-NO" sz="2800" dirty="0"/>
              <a:t> waters </a:t>
            </a:r>
            <a:r>
              <a:rPr lang="nn-NO" sz="2800" dirty="0" err="1"/>
              <a:t>down</a:t>
            </a:r>
            <a:r>
              <a:rPr lang="nn-NO" sz="2800" dirty="0"/>
              <a:t> </a:t>
            </a:r>
            <a:r>
              <a:rPr lang="nn-NO" sz="2800" dirty="0" err="1"/>
              <a:t>this</a:t>
            </a:r>
            <a:r>
              <a:rPr lang="nn-NO" sz="2800" dirty="0"/>
              <a:t> </a:t>
            </a:r>
            <a:r>
              <a:rPr lang="nn-NO" sz="2800" dirty="0" err="1"/>
              <a:t>approach</a:t>
            </a:r>
            <a:r>
              <a:rPr lang="nn-NO" sz="1800" dirty="0"/>
              <a:t>. </a:t>
            </a:r>
          </a:p>
          <a:p>
            <a:r>
              <a:rPr lang="nn-NO" sz="1800" dirty="0" err="1"/>
              <a:t>E.g</a:t>
            </a:r>
            <a:r>
              <a:rPr lang="nn-NO" sz="1800" dirty="0"/>
              <a:t>. </a:t>
            </a:r>
            <a:r>
              <a:rPr lang="nn-NO" sz="1800" dirty="0" err="1"/>
              <a:t>large</a:t>
            </a:r>
            <a:r>
              <a:rPr lang="nn-NO" sz="1800" dirty="0"/>
              <a:t> </a:t>
            </a:r>
            <a:r>
              <a:rPr lang="nn-NO" sz="1800" dirty="0" err="1"/>
              <a:t>board</a:t>
            </a:r>
            <a:r>
              <a:rPr lang="nn-NO" sz="1800" dirty="0"/>
              <a:t> of </a:t>
            </a:r>
            <a:r>
              <a:rPr lang="nn-NO" sz="1800" dirty="0" err="1"/>
              <a:t>directors</a:t>
            </a:r>
            <a:endParaRPr lang="en-US" sz="1800" dirty="0"/>
          </a:p>
        </p:txBody>
      </p:sp>
    </p:spTree>
    <p:extLst>
      <p:ext uri="{BB962C8B-B14F-4D97-AF65-F5344CB8AC3E}">
        <p14:creationId xmlns:p14="http://schemas.microsoft.com/office/powerpoint/2010/main" val="2467717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393618"/>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Ownership Test</a:t>
            </a:r>
          </a:p>
        </p:txBody>
      </p:sp>
      <p:sp>
        <p:nvSpPr>
          <p:cNvPr id="3" name="Content Placeholder 2"/>
          <p:cNvSpPr>
            <a:spLocks noGrp="1"/>
          </p:cNvSpPr>
          <p:nvPr>
            <p:ph idx="4294967295"/>
          </p:nvPr>
        </p:nvSpPr>
        <p:spPr>
          <a:xfrm>
            <a:off x="918099" y="1941203"/>
            <a:ext cx="10515600" cy="4407346"/>
          </a:xfrm>
        </p:spPr>
        <p:txBody>
          <a:bodyPr>
            <a:normAutofit/>
          </a:bodyPr>
          <a:lstStyle/>
          <a:p>
            <a:r>
              <a:rPr lang="en-US" sz="2400" dirty="0">
                <a:latin typeface="+mj-lt"/>
              </a:rPr>
              <a:t>Ownership Test:  An individual is a beneficial owner of a reporting company when:</a:t>
            </a:r>
          </a:p>
          <a:p>
            <a:pPr lvl="1"/>
            <a:endParaRPr lang="en-US" sz="2000" dirty="0">
              <a:latin typeface="+mj-lt"/>
            </a:endParaRPr>
          </a:p>
          <a:p>
            <a:pPr lvl="1"/>
            <a:r>
              <a:rPr lang="en-US" sz="2000" dirty="0">
                <a:latin typeface="+mj-lt"/>
              </a:rPr>
              <a:t>Owns 25% or more of the ownership interests in a reporting company; or</a:t>
            </a:r>
          </a:p>
          <a:p>
            <a:pPr lvl="1"/>
            <a:r>
              <a:rPr lang="en-US" sz="2000" dirty="0">
                <a:latin typeface="+mj-lt"/>
              </a:rPr>
              <a:t>Controls 25% or more of the ownership interests in a reporting company</a:t>
            </a:r>
          </a:p>
          <a:p>
            <a:pPr marL="457200" lvl="1" indent="0">
              <a:buNone/>
            </a:pPr>
            <a:endParaRPr lang="en-US" sz="2000" dirty="0">
              <a:latin typeface="+mj-lt"/>
            </a:endParaRPr>
          </a:p>
          <a:p>
            <a:r>
              <a:rPr lang="en-US" sz="2400" dirty="0">
                <a:latin typeface="+mj-lt"/>
              </a:rPr>
              <a:t> An individual may directly or indirectly own or control an ownership interest of a reporting company through a trust that holds the ownership interest:</a:t>
            </a:r>
          </a:p>
          <a:p>
            <a:pPr marL="457200" lvl="1" indent="0">
              <a:buNone/>
            </a:pPr>
            <a:endParaRPr lang="en-US" sz="2000" dirty="0">
              <a:latin typeface="+mj-lt"/>
            </a:endParaRPr>
          </a:p>
          <a:p>
            <a:pPr lvl="1"/>
            <a:r>
              <a:rPr lang="en-US" sz="2000" dirty="0">
                <a:latin typeface="+mj-lt"/>
              </a:rPr>
              <a:t>Trustee (or other individual) with the authority to dispose of trust assets;</a:t>
            </a:r>
          </a:p>
          <a:p>
            <a:pPr lvl="1"/>
            <a:r>
              <a:rPr lang="en-US" sz="2000" dirty="0">
                <a:latin typeface="+mj-lt"/>
              </a:rPr>
              <a:t>Beneficiary who is sole permissible recipient of income and principal from the trust or has the right to withdraw substantially all assets</a:t>
            </a:r>
          </a:p>
          <a:p>
            <a:pPr lvl="1"/>
            <a:r>
              <a:rPr lang="en-US" sz="2000" dirty="0">
                <a:latin typeface="+mj-lt"/>
              </a:rPr>
              <a:t>Grantor who has the right to revoke the trust or otherwise withdraw the assets of the trust</a:t>
            </a:r>
          </a:p>
        </p:txBody>
      </p:sp>
      <p:sp>
        <p:nvSpPr>
          <p:cNvPr id="4" name="Slide Number Placeholder 3"/>
          <p:cNvSpPr>
            <a:spLocks noGrp="1"/>
          </p:cNvSpPr>
          <p:nvPr>
            <p:ph type="sldNum" sz="quarter" idx="12"/>
          </p:nvPr>
        </p:nvSpPr>
        <p:spPr/>
        <p:txBody>
          <a:bodyPr/>
          <a:lstStyle/>
          <a:p>
            <a:fld id="{B5E999DE-65CB-4C83-8A6F-C3C10AD95814}" type="slidenum">
              <a:rPr lang="en-US" smtClean="0"/>
              <a:t>14</a:t>
            </a:fld>
            <a:endParaRPr lang="en-US"/>
          </a:p>
        </p:txBody>
      </p:sp>
    </p:spTree>
    <p:extLst>
      <p:ext uri="{BB962C8B-B14F-4D97-AF65-F5344CB8AC3E}">
        <p14:creationId xmlns:p14="http://schemas.microsoft.com/office/powerpoint/2010/main" val="3591225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513807"/>
            <a:ext cx="10515600" cy="1501466"/>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Bright Line Checklist for Ownership Test</a:t>
            </a:r>
          </a:p>
        </p:txBody>
      </p:sp>
      <p:sp>
        <p:nvSpPr>
          <p:cNvPr id="3" name="Content Placeholder 2"/>
          <p:cNvSpPr>
            <a:spLocks noGrp="1"/>
          </p:cNvSpPr>
          <p:nvPr>
            <p:ph idx="4294967295"/>
          </p:nvPr>
        </p:nvSpPr>
        <p:spPr>
          <a:xfrm>
            <a:off x="918099" y="2015273"/>
            <a:ext cx="10515600" cy="4368110"/>
          </a:xfrm>
        </p:spPr>
        <p:txBody>
          <a:bodyPr>
            <a:normAutofit lnSpcReduction="10000"/>
          </a:bodyPr>
          <a:lstStyle/>
          <a:p>
            <a:r>
              <a:rPr lang="en-US" sz="2400" dirty="0">
                <a:latin typeface="+mj-lt"/>
              </a:rPr>
              <a:t>Where trust owns an interest in at least 25% of a reporting company (either directly or indirectly, and in the aggregate), the following individuals are beneficial owners:</a:t>
            </a:r>
          </a:p>
          <a:p>
            <a:pPr lvl="1"/>
            <a:r>
              <a:rPr lang="en-US" sz="2000" dirty="0">
                <a:latin typeface="+mj-lt"/>
              </a:rPr>
              <a:t>The trustee with </a:t>
            </a:r>
            <a:r>
              <a:rPr lang="en-US" sz="2000" u="sng" dirty="0">
                <a:latin typeface="+mj-lt"/>
              </a:rPr>
              <a:t>legal title to the reporting entity</a:t>
            </a:r>
          </a:p>
          <a:p>
            <a:pPr lvl="1"/>
            <a:r>
              <a:rPr lang="en-US" sz="2000" dirty="0">
                <a:latin typeface="+mj-lt"/>
              </a:rPr>
              <a:t>A trustee, adviser, protector or other individual with </a:t>
            </a:r>
            <a:r>
              <a:rPr lang="en-US" sz="2000" u="sng" dirty="0">
                <a:latin typeface="+mj-lt"/>
              </a:rPr>
              <a:t>control over investment decisions </a:t>
            </a:r>
            <a:r>
              <a:rPr lang="en-US" sz="2000" dirty="0">
                <a:latin typeface="+mj-lt"/>
              </a:rPr>
              <a:t>related to the reporting entity </a:t>
            </a:r>
          </a:p>
          <a:p>
            <a:pPr lvl="1"/>
            <a:r>
              <a:rPr lang="en-US" sz="2000" dirty="0">
                <a:latin typeface="+mj-lt"/>
              </a:rPr>
              <a:t>A trustee, adviser, protector or other individual with authority to </a:t>
            </a:r>
            <a:r>
              <a:rPr lang="en-US" sz="2000" u="sng" dirty="0">
                <a:latin typeface="+mj-lt"/>
              </a:rPr>
              <a:t>dispose of trust assets </a:t>
            </a:r>
            <a:r>
              <a:rPr lang="en-US" sz="2000" dirty="0">
                <a:latin typeface="+mj-lt"/>
              </a:rPr>
              <a:t>(distributions and other disposition decisions)</a:t>
            </a:r>
          </a:p>
          <a:p>
            <a:pPr lvl="1"/>
            <a:r>
              <a:rPr lang="en-US" sz="2000" dirty="0">
                <a:latin typeface="+mj-lt"/>
              </a:rPr>
              <a:t>A beneficiary who is the </a:t>
            </a:r>
            <a:r>
              <a:rPr lang="en-US" sz="2000" u="sng" dirty="0">
                <a:latin typeface="+mj-lt"/>
              </a:rPr>
              <a:t>sole permissible recipient of income and principal</a:t>
            </a:r>
          </a:p>
          <a:p>
            <a:pPr lvl="1"/>
            <a:r>
              <a:rPr lang="en-US" sz="2000" dirty="0">
                <a:latin typeface="+mj-lt"/>
              </a:rPr>
              <a:t>A beneficiary with the right to </a:t>
            </a:r>
            <a:r>
              <a:rPr lang="en-US" sz="2000" u="sng" dirty="0">
                <a:latin typeface="+mj-lt"/>
              </a:rPr>
              <a:t>demand a distribution </a:t>
            </a:r>
            <a:r>
              <a:rPr lang="en-US" sz="2000" dirty="0">
                <a:latin typeface="+mj-lt"/>
              </a:rPr>
              <a:t>of, or </a:t>
            </a:r>
            <a:r>
              <a:rPr lang="en-US" sz="2000" u="sng" dirty="0">
                <a:latin typeface="+mj-lt"/>
              </a:rPr>
              <a:t>right to withdraw</a:t>
            </a:r>
            <a:r>
              <a:rPr lang="en-US" sz="2000" dirty="0">
                <a:latin typeface="+mj-lt"/>
              </a:rPr>
              <a:t>, substantially all of the assets [lifetime power of appointment]</a:t>
            </a:r>
          </a:p>
          <a:p>
            <a:pPr lvl="1"/>
            <a:r>
              <a:rPr lang="en-US" sz="2000" dirty="0">
                <a:latin typeface="+mj-lt"/>
              </a:rPr>
              <a:t>A grantor who retains the </a:t>
            </a:r>
            <a:r>
              <a:rPr lang="en-US" sz="2000" u="sng" dirty="0">
                <a:latin typeface="+mj-lt"/>
              </a:rPr>
              <a:t>right to revoke </a:t>
            </a:r>
            <a:r>
              <a:rPr lang="en-US" sz="2000" dirty="0">
                <a:latin typeface="+mj-lt"/>
              </a:rPr>
              <a:t>the trust</a:t>
            </a:r>
          </a:p>
          <a:p>
            <a:pPr lvl="1"/>
            <a:r>
              <a:rPr lang="en-US" sz="2000" dirty="0">
                <a:latin typeface="+mj-lt"/>
              </a:rPr>
              <a:t>A grantor who has the </a:t>
            </a:r>
            <a:r>
              <a:rPr lang="en-US" sz="2000" u="sng" dirty="0">
                <a:latin typeface="+mj-lt"/>
              </a:rPr>
              <a:t>right to withdraw </a:t>
            </a:r>
            <a:r>
              <a:rPr lang="en-US" sz="2000" dirty="0">
                <a:latin typeface="+mj-lt"/>
              </a:rPr>
              <a:t>trust assets</a:t>
            </a:r>
          </a:p>
          <a:p>
            <a:pPr lvl="1"/>
            <a:r>
              <a:rPr lang="en-US" sz="2000" dirty="0">
                <a:latin typeface="+mj-lt"/>
              </a:rPr>
              <a:t>Other arrangements FAQ D.15 (April 18, 2024)</a:t>
            </a:r>
          </a:p>
          <a:p>
            <a:endParaRPr lang="en-US" dirty="0"/>
          </a:p>
        </p:txBody>
      </p:sp>
      <p:sp>
        <p:nvSpPr>
          <p:cNvPr id="4" name="Slide Number Placeholder 3"/>
          <p:cNvSpPr>
            <a:spLocks noGrp="1"/>
          </p:cNvSpPr>
          <p:nvPr>
            <p:ph type="sldNum" sz="quarter" idx="12"/>
          </p:nvPr>
        </p:nvSpPr>
        <p:spPr/>
        <p:txBody>
          <a:bodyPr/>
          <a:lstStyle/>
          <a:p>
            <a:fld id="{B5E999DE-65CB-4C83-8A6F-C3C10AD95814}" type="slidenum">
              <a:rPr lang="en-US" smtClean="0"/>
              <a:t>15</a:t>
            </a:fld>
            <a:endParaRPr lang="en-US"/>
          </a:p>
        </p:txBody>
      </p:sp>
    </p:spTree>
    <p:extLst>
      <p:ext uri="{BB962C8B-B14F-4D97-AF65-F5344CB8AC3E}">
        <p14:creationId xmlns:p14="http://schemas.microsoft.com/office/powerpoint/2010/main" val="4055720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Shape 67">
            <a:extLst>
              <a:ext uri="{FF2B5EF4-FFF2-40B4-BE49-F238E27FC236}">
                <a16:creationId xmlns:a16="http://schemas.microsoft.com/office/drawing/2014/main" id="{4D5E83CE-0ACD-3B30-95B9-E0263F49832A}"/>
              </a:ext>
            </a:extLst>
          </p:cNvPr>
          <p:cNvSpPr/>
          <p:nvPr/>
        </p:nvSpPr>
        <p:spPr>
          <a:xfrm>
            <a:off x="250503" y="947917"/>
            <a:ext cx="11832663" cy="5452884"/>
          </a:xfrm>
          <a:custGeom>
            <a:avLst/>
            <a:gdLst>
              <a:gd name="connsiteX0" fmla="*/ 0 w 4049432"/>
              <a:gd name="connsiteY0" fmla="*/ 0 h 910429"/>
              <a:gd name="connsiteX1" fmla="*/ 4049432 w 4049432"/>
              <a:gd name="connsiteY1" fmla="*/ 0 h 910429"/>
              <a:gd name="connsiteX2" fmla="*/ 4049432 w 4049432"/>
              <a:gd name="connsiteY2" fmla="*/ 910429 h 910429"/>
              <a:gd name="connsiteX3" fmla="*/ 0 w 4049432"/>
              <a:gd name="connsiteY3" fmla="*/ 910429 h 910429"/>
              <a:gd name="connsiteX4" fmla="*/ 0 w 4049432"/>
              <a:gd name="connsiteY4" fmla="*/ 0 h 910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9432" h="910429">
                <a:moveTo>
                  <a:pt x="0" y="0"/>
                </a:moveTo>
                <a:lnTo>
                  <a:pt x="4049432" y="0"/>
                </a:lnTo>
                <a:lnTo>
                  <a:pt x="4049432" y="910429"/>
                </a:lnTo>
                <a:lnTo>
                  <a:pt x="0" y="910429"/>
                </a:lnTo>
                <a:lnTo>
                  <a:pt x="0" y="0"/>
                </a:lnTo>
                <a:close/>
              </a:path>
            </a:pathLst>
          </a:custGeom>
          <a:solidFill>
            <a:schemeClr val="bg1">
              <a:lumMod val="85000"/>
            </a:schemeClr>
          </a:solidFill>
          <a:ln w="25400" cap="flat" cmpd="sng" algn="ctr">
            <a:solidFill>
              <a:sysClr val="window" lastClr="FFFFFF">
                <a:hueOff val="0"/>
                <a:satOff val="0"/>
                <a:lumOff val="0"/>
                <a:alphaOff val="0"/>
              </a:sysClr>
            </a:solidFill>
            <a:prstDash val="solid"/>
          </a:ln>
          <a:effectLst/>
        </p:spPr>
        <p:txBody>
          <a:bodyPr spcFirstLastPara="0" vert="horz" wrap="square" lIns="6668" tIns="6668" rIns="6668" bIns="6668" numCol="1" spcCol="1270" anchor="t" anchorCtr="0">
            <a:noAutofit/>
          </a:bodyPr>
          <a:lstStyle/>
          <a:p>
            <a:pPr algn="ctr" defTabSz="466713">
              <a:lnSpc>
                <a:spcPct val="90000"/>
              </a:lnSpc>
              <a:spcBef>
                <a:spcPct val="0"/>
              </a:spcBef>
              <a:spcAft>
                <a:spcPct val="35000"/>
              </a:spcAft>
              <a:defRPr/>
            </a:pPr>
            <a:endParaRPr lang="en-US" sz="825" kern="0" dirty="0">
              <a:solidFill>
                <a:srgbClr val="5685AD"/>
              </a:solidFill>
              <a:latin typeface="Calibri"/>
            </a:endParaRPr>
          </a:p>
        </p:txBody>
      </p:sp>
      <p:sp>
        <p:nvSpPr>
          <p:cNvPr id="78" name="Rectangle 77">
            <a:extLst>
              <a:ext uri="{FF2B5EF4-FFF2-40B4-BE49-F238E27FC236}">
                <a16:creationId xmlns:a16="http://schemas.microsoft.com/office/drawing/2014/main" id="{46352B3F-E135-4578-BC09-38E3C16BB85A}"/>
              </a:ext>
            </a:extLst>
          </p:cNvPr>
          <p:cNvSpPr/>
          <p:nvPr/>
        </p:nvSpPr>
        <p:spPr>
          <a:xfrm>
            <a:off x="2924645" y="1107303"/>
            <a:ext cx="2360190" cy="580720"/>
          </a:xfrm>
          <a:prstGeom prst="rect">
            <a:avLst/>
          </a:prstGeom>
          <a:solidFill>
            <a:srgbClr val="6B5458"/>
          </a:solidFill>
          <a:ln w="25400" cap="flat" cmpd="sng" algn="ctr">
            <a:solidFill>
              <a:srgbClr val="6B5458"/>
            </a:solidFill>
            <a:prstDash val="solid"/>
          </a:ln>
          <a:effectLst/>
        </p:spPr>
        <p:txBody>
          <a:bodyPr rtlCol="0" anchor="ctr"/>
          <a:lstStyle/>
          <a:p>
            <a:pPr algn="ctr" defTabSz="685783">
              <a:defRPr/>
            </a:pPr>
            <a:r>
              <a:rPr lang="en-US" sz="1100" b="1" kern="0" dirty="0">
                <a:solidFill>
                  <a:prstClr val="white"/>
                </a:solidFill>
                <a:latin typeface="Calibri"/>
              </a:rPr>
              <a:t>SETTLOR</a:t>
            </a:r>
            <a:r>
              <a:rPr lang="en-US" sz="825" u="sng" kern="0" dirty="0">
                <a:solidFill>
                  <a:prstClr val="white"/>
                </a:solidFill>
                <a:latin typeface="Calibri"/>
              </a:rPr>
              <a:t> </a:t>
            </a:r>
          </a:p>
        </p:txBody>
      </p:sp>
      <p:sp>
        <p:nvSpPr>
          <p:cNvPr id="110" name="Rectangle 109">
            <a:extLst>
              <a:ext uri="{FF2B5EF4-FFF2-40B4-BE49-F238E27FC236}">
                <a16:creationId xmlns:a16="http://schemas.microsoft.com/office/drawing/2014/main" id="{1086B2BE-B973-4631-8D64-FF8196F9E1DA}"/>
              </a:ext>
            </a:extLst>
          </p:cNvPr>
          <p:cNvSpPr/>
          <p:nvPr/>
        </p:nvSpPr>
        <p:spPr>
          <a:xfrm>
            <a:off x="2894045" y="1897903"/>
            <a:ext cx="1158049" cy="511072"/>
          </a:xfrm>
          <a:prstGeom prst="rect">
            <a:avLst/>
          </a:prstGeom>
          <a:solidFill>
            <a:srgbClr val="BACBE0"/>
          </a:solidFill>
          <a:ln w="25400" cap="flat" cmpd="sng" algn="ctr">
            <a:noFill/>
            <a:prstDash val="solid"/>
          </a:ln>
          <a:effectLst/>
        </p:spPr>
        <p:txBody>
          <a:bodyPr rtlCol="0" anchor="ctr"/>
          <a:lstStyle/>
          <a:p>
            <a:pPr algn="ctr" defTabSz="685783">
              <a:defRPr/>
            </a:pPr>
            <a:r>
              <a:rPr lang="en-US" sz="1200" b="1" kern="0" dirty="0">
                <a:solidFill>
                  <a:srgbClr val="0070C0"/>
                </a:solidFill>
                <a:latin typeface="Calibri"/>
              </a:rPr>
              <a:t>TRUST # 1</a:t>
            </a:r>
          </a:p>
        </p:txBody>
      </p:sp>
      <p:sp>
        <p:nvSpPr>
          <p:cNvPr id="13" name="Rectangle 12">
            <a:extLst>
              <a:ext uri="{FF2B5EF4-FFF2-40B4-BE49-F238E27FC236}">
                <a16:creationId xmlns:a16="http://schemas.microsoft.com/office/drawing/2014/main" id="{17CC98B5-53B9-0CCE-59A1-C1C41F9064E8}"/>
              </a:ext>
            </a:extLst>
          </p:cNvPr>
          <p:cNvSpPr/>
          <p:nvPr/>
        </p:nvSpPr>
        <p:spPr>
          <a:xfrm>
            <a:off x="2924645" y="3040646"/>
            <a:ext cx="2360190" cy="714454"/>
          </a:xfrm>
          <a:prstGeom prst="rect">
            <a:avLst/>
          </a:prstGeom>
          <a:solidFill>
            <a:srgbClr val="5685AD"/>
          </a:solidFill>
          <a:ln w="25400" cap="flat" cmpd="sng" algn="ctr">
            <a:noFill/>
            <a:prstDash val="solid"/>
          </a:ln>
          <a:effectLst/>
        </p:spPr>
        <p:txBody>
          <a:bodyPr rtlCol="0" anchor="ctr"/>
          <a:lstStyle/>
          <a:p>
            <a:pPr algn="ctr" defTabSz="685783">
              <a:defRPr/>
            </a:pPr>
            <a:r>
              <a:rPr lang="en-US" sz="2000" kern="0" dirty="0">
                <a:solidFill>
                  <a:prstClr val="white"/>
                </a:solidFill>
                <a:latin typeface="Calibri"/>
              </a:rPr>
              <a:t>LLC A</a:t>
            </a:r>
          </a:p>
        </p:txBody>
      </p:sp>
      <p:sp>
        <p:nvSpPr>
          <p:cNvPr id="58" name="TextBox 57">
            <a:extLst>
              <a:ext uri="{FF2B5EF4-FFF2-40B4-BE49-F238E27FC236}">
                <a16:creationId xmlns:a16="http://schemas.microsoft.com/office/drawing/2014/main" id="{865F4DC5-EC3C-11E5-8492-7DA7D6880172}"/>
              </a:ext>
            </a:extLst>
          </p:cNvPr>
          <p:cNvSpPr txBox="1"/>
          <p:nvPr/>
        </p:nvSpPr>
        <p:spPr>
          <a:xfrm>
            <a:off x="6658575" y="1366897"/>
            <a:ext cx="5148096" cy="4124206"/>
          </a:xfrm>
          <a:prstGeom prst="rect">
            <a:avLst/>
          </a:prstGeom>
          <a:solidFill>
            <a:schemeClr val="bg1">
              <a:lumMod val="95000"/>
            </a:schemeClr>
          </a:solidFill>
          <a:ln>
            <a:solidFill>
              <a:schemeClr val="accent1">
                <a:lumMod val="75000"/>
              </a:schemeClr>
            </a:solidFill>
          </a:ln>
        </p:spPr>
        <p:txBody>
          <a:bodyPr wrap="square" rtlCol="0">
            <a:spAutoFit/>
          </a:bodyPr>
          <a:lstStyle/>
          <a:p>
            <a:r>
              <a:rPr lang="en-US" sz="1600" u="sng" dirty="0"/>
              <a:t>Assume the following:</a:t>
            </a:r>
          </a:p>
          <a:p>
            <a:pPr marL="285750" indent="-285750">
              <a:buFont typeface="Arial" panose="020B0604020202020204" pitchFamily="34" charset="0"/>
              <a:buChar char="•"/>
            </a:pPr>
            <a:r>
              <a:rPr lang="en-US" sz="1400" dirty="0"/>
              <a:t>Trust #1 owns 20% of LLC A</a:t>
            </a:r>
          </a:p>
          <a:p>
            <a:pPr marL="285750" indent="-285750">
              <a:buFont typeface="Arial" panose="020B0604020202020204" pitchFamily="34" charset="0"/>
              <a:buChar char="•"/>
            </a:pPr>
            <a:r>
              <a:rPr lang="en-US" sz="1400" dirty="0"/>
              <a:t>Trust #2 owns 80% of LLC A</a:t>
            </a:r>
          </a:p>
          <a:p>
            <a:pPr marL="285750" indent="-285750">
              <a:buFont typeface="Arial" panose="020B0604020202020204" pitchFamily="34" charset="0"/>
              <a:buChar char="•"/>
            </a:pPr>
            <a:r>
              <a:rPr lang="en-US" sz="1400" dirty="0"/>
              <a:t>LLC A owns 75% of LLC B, 100% of LLC C, and 33.34% of LLC D</a:t>
            </a:r>
          </a:p>
          <a:p>
            <a:pPr marL="285750" indent="-285750">
              <a:buFont typeface="Arial" panose="020B0604020202020204" pitchFamily="34" charset="0"/>
              <a:buChar char="•"/>
            </a:pPr>
            <a:r>
              <a:rPr lang="en-US" sz="1400" dirty="0"/>
              <a:t>Trustee of both trusts is an individual trustee</a:t>
            </a:r>
          </a:p>
          <a:p>
            <a:pPr marL="285750" indent="-285750">
              <a:buFont typeface="Arial" panose="020B0604020202020204" pitchFamily="34" charset="0"/>
              <a:buChar char="•"/>
            </a:pPr>
            <a:r>
              <a:rPr lang="en-US" sz="1400" dirty="0"/>
              <a:t>LLC D is the reporting company</a:t>
            </a:r>
          </a:p>
          <a:p>
            <a:endParaRPr lang="en-US" sz="1600" dirty="0"/>
          </a:p>
          <a:p>
            <a:r>
              <a:rPr lang="en-US" sz="1600" u="sng" dirty="0"/>
              <a:t>Ownership Test - </a:t>
            </a:r>
            <a:r>
              <a:rPr lang="en-US" sz="1600" u="sng" dirty="0">
                <a:highlight>
                  <a:srgbClr val="FFFF00"/>
                </a:highlight>
              </a:rPr>
              <a:t>owns</a:t>
            </a:r>
            <a:r>
              <a:rPr lang="en-US" sz="1600" u="sng" dirty="0"/>
              <a:t> 25% or more of the reporting entity</a:t>
            </a:r>
          </a:p>
          <a:p>
            <a:pPr marL="285750" indent="-285750">
              <a:buFont typeface="Arial" panose="020B0604020202020204" pitchFamily="34" charset="0"/>
              <a:buChar char="•"/>
            </a:pPr>
            <a:r>
              <a:rPr lang="en-US" sz="1400" dirty="0"/>
              <a:t>Trust #1 owns 20% of LLC, which owns 33.34% of LLC D</a:t>
            </a:r>
          </a:p>
          <a:p>
            <a:pPr marL="742950" lvl="1" indent="-285750">
              <a:buFont typeface="Arial" panose="020B0604020202020204" pitchFamily="34" charset="0"/>
              <a:buChar char="•"/>
            </a:pPr>
            <a:r>
              <a:rPr lang="en-US" sz="1400" dirty="0"/>
              <a:t>= 6.67% - not beneficial owner</a:t>
            </a:r>
          </a:p>
          <a:p>
            <a:pPr marL="285750" indent="-285750">
              <a:buFont typeface="Arial" panose="020B0604020202020204" pitchFamily="34" charset="0"/>
              <a:buChar char="•"/>
            </a:pPr>
            <a:r>
              <a:rPr lang="en-US" sz="1400" dirty="0"/>
              <a:t>Trust #2 owns 80% of LLC, which own 33.34% of LLCD</a:t>
            </a:r>
          </a:p>
          <a:p>
            <a:pPr marL="742950" lvl="1" indent="-285750">
              <a:buFont typeface="Arial" panose="020B0604020202020204" pitchFamily="34" charset="0"/>
              <a:buChar char="•"/>
            </a:pPr>
            <a:r>
              <a:rPr lang="en-US" sz="1400" dirty="0"/>
              <a:t>= 26.67% - meets threshold, individual trustee is beneficial owner</a:t>
            </a:r>
          </a:p>
          <a:p>
            <a:endParaRPr lang="en-US" sz="1400" dirty="0"/>
          </a:p>
          <a:p>
            <a:r>
              <a:rPr lang="en-US" sz="1600" u="sng" dirty="0"/>
              <a:t>Ownership Test - </a:t>
            </a:r>
            <a:r>
              <a:rPr lang="en-US" sz="1600" u="sng" dirty="0">
                <a:highlight>
                  <a:srgbClr val="FFFF00"/>
                </a:highlight>
              </a:rPr>
              <a:t>controls</a:t>
            </a:r>
            <a:r>
              <a:rPr lang="en-US" sz="1600" u="sng" dirty="0"/>
              <a:t> 25% or more of the ownership interests of the reporting company</a:t>
            </a:r>
          </a:p>
          <a:p>
            <a:pPr marL="285750" indent="-285750">
              <a:buFont typeface="Arial" panose="020B0604020202020204" pitchFamily="34" charset="0"/>
              <a:buChar char="•"/>
            </a:pPr>
            <a:r>
              <a:rPr lang="en-US" sz="1400" dirty="0"/>
              <a:t>Individual trustee of Trust #2 because of authority to dispose of trust assets</a:t>
            </a:r>
          </a:p>
        </p:txBody>
      </p:sp>
      <p:sp>
        <p:nvSpPr>
          <p:cNvPr id="10" name="Rectangle 9">
            <a:extLst>
              <a:ext uri="{FF2B5EF4-FFF2-40B4-BE49-F238E27FC236}">
                <a16:creationId xmlns:a16="http://schemas.microsoft.com/office/drawing/2014/main" id="{54533670-78E5-FDDC-4D0F-DFAED60462AB}"/>
              </a:ext>
            </a:extLst>
          </p:cNvPr>
          <p:cNvSpPr/>
          <p:nvPr/>
        </p:nvSpPr>
        <p:spPr>
          <a:xfrm>
            <a:off x="4150641" y="1913146"/>
            <a:ext cx="1158049" cy="511072"/>
          </a:xfrm>
          <a:prstGeom prst="rect">
            <a:avLst/>
          </a:prstGeom>
          <a:solidFill>
            <a:srgbClr val="BACBE0"/>
          </a:solidFill>
          <a:ln w="25400" cap="flat" cmpd="sng" algn="ctr">
            <a:noFill/>
            <a:prstDash val="solid"/>
          </a:ln>
          <a:effectLst/>
        </p:spPr>
        <p:txBody>
          <a:bodyPr rtlCol="0" anchor="ctr"/>
          <a:lstStyle/>
          <a:p>
            <a:pPr algn="ctr" defTabSz="685783">
              <a:defRPr/>
            </a:pPr>
            <a:r>
              <a:rPr lang="en-US" sz="1200" b="1" kern="0" dirty="0">
                <a:solidFill>
                  <a:srgbClr val="0070C0"/>
                </a:solidFill>
                <a:latin typeface="Calibri"/>
              </a:rPr>
              <a:t>TRUST # 2</a:t>
            </a:r>
          </a:p>
        </p:txBody>
      </p:sp>
      <p:cxnSp>
        <p:nvCxnSpPr>
          <p:cNvPr id="17" name="Straight Connector 16">
            <a:extLst>
              <a:ext uri="{FF2B5EF4-FFF2-40B4-BE49-F238E27FC236}">
                <a16:creationId xmlns:a16="http://schemas.microsoft.com/office/drawing/2014/main" id="{62ADDA19-7D7B-E707-4BBA-769FDD363846}"/>
              </a:ext>
            </a:extLst>
          </p:cNvPr>
          <p:cNvCxnSpPr>
            <a:cxnSpLocks/>
            <a:stCxn id="110" idx="2"/>
          </p:cNvCxnSpPr>
          <p:nvPr/>
        </p:nvCxnSpPr>
        <p:spPr>
          <a:xfrm>
            <a:off x="3473070" y="2408975"/>
            <a:ext cx="0" cy="614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6BE43A-F63D-A725-7E8C-F19F3AC53CEA}"/>
              </a:ext>
            </a:extLst>
          </p:cNvPr>
          <p:cNvCxnSpPr>
            <a:cxnSpLocks/>
            <a:stCxn id="10" idx="2"/>
          </p:cNvCxnSpPr>
          <p:nvPr/>
        </p:nvCxnSpPr>
        <p:spPr>
          <a:xfrm flipH="1">
            <a:off x="4719137" y="2424218"/>
            <a:ext cx="10529" cy="616428"/>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E0AD7476-025A-B090-FDD5-86D073198C49}"/>
              </a:ext>
            </a:extLst>
          </p:cNvPr>
          <p:cNvSpPr/>
          <p:nvPr/>
        </p:nvSpPr>
        <p:spPr>
          <a:xfrm>
            <a:off x="2226550" y="4582862"/>
            <a:ext cx="1059946" cy="714454"/>
          </a:xfrm>
          <a:prstGeom prst="rect">
            <a:avLst/>
          </a:prstGeom>
          <a:solidFill>
            <a:srgbClr val="5685AD"/>
          </a:solidFill>
          <a:ln w="25400" cap="flat" cmpd="sng" algn="ctr">
            <a:noFill/>
            <a:prstDash val="solid"/>
          </a:ln>
          <a:effectLst/>
        </p:spPr>
        <p:txBody>
          <a:bodyPr rtlCol="0" anchor="ctr"/>
          <a:lstStyle/>
          <a:p>
            <a:pPr algn="ctr" defTabSz="685783">
              <a:defRPr/>
            </a:pPr>
            <a:r>
              <a:rPr lang="en-US" sz="2000" kern="0" dirty="0">
                <a:solidFill>
                  <a:prstClr val="white"/>
                </a:solidFill>
                <a:latin typeface="Calibri"/>
              </a:rPr>
              <a:t>LLC B</a:t>
            </a:r>
          </a:p>
        </p:txBody>
      </p:sp>
      <p:sp>
        <p:nvSpPr>
          <p:cNvPr id="24" name="Rectangle 23">
            <a:extLst>
              <a:ext uri="{FF2B5EF4-FFF2-40B4-BE49-F238E27FC236}">
                <a16:creationId xmlns:a16="http://schemas.microsoft.com/office/drawing/2014/main" id="{1CB0E437-30E1-DB43-10C2-9E0E5FC3AD79}"/>
              </a:ext>
            </a:extLst>
          </p:cNvPr>
          <p:cNvSpPr/>
          <p:nvPr/>
        </p:nvSpPr>
        <p:spPr>
          <a:xfrm>
            <a:off x="3602031" y="4578782"/>
            <a:ext cx="1059946" cy="714454"/>
          </a:xfrm>
          <a:prstGeom prst="rect">
            <a:avLst/>
          </a:prstGeom>
          <a:solidFill>
            <a:srgbClr val="5685AD"/>
          </a:solidFill>
          <a:ln w="25400" cap="flat" cmpd="sng" algn="ctr">
            <a:noFill/>
            <a:prstDash val="solid"/>
          </a:ln>
          <a:effectLst/>
        </p:spPr>
        <p:txBody>
          <a:bodyPr rtlCol="0" anchor="ctr"/>
          <a:lstStyle/>
          <a:p>
            <a:pPr algn="ctr" defTabSz="685783">
              <a:defRPr/>
            </a:pPr>
            <a:r>
              <a:rPr lang="en-US" sz="2000" kern="0" dirty="0">
                <a:solidFill>
                  <a:prstClr val="white"/>
                </a:solidFill>
                <a:latin typeface="Calibri"/>
              </a:rPr>
              <a:t>LLC C</a:t>
            </a:r>
          </a:p>
        </p:txBody>
      </p:sp>
      <p:sp>
        <p:nvSpPr>
          <p:cNvPr id="25" name="Rectangle 24">
            <a:extLst>
              <a:ext uri="{FF2B5EF4-FFF2-40B4-BE49-F238E27FC236}">
                <a16:creationId xmlns:a16="http://schemas.microsoft.com/office/drawing/2014/main" id="{B2D1DB67-02CA-90F6-A271-7A98881D9EA8}"/>
              </a:ext>
            </a:extLst>
          </p:cNvPr>
          <p:cNvSpPr/>
          <p:nvPr/>
        </p:nvSpPr>
        <p:spPr>
          <a:xfrm>
            <a:off x="4911582" y="4582862"/>
            <a:ext cx="1059946" cy="714454"/>
          </a:xfrm>
          <a:prstGeom prst="rect">
            <a:avLst/>
          </a:prstGeom>
          <a:solidFill>
            <a:srgbClr val="5685AD"/>
          </a:solidFill>
          <a:ln w="25400" cap="flat" cmpd="sng" algn="ctr">
            <a:noFill/>
            <a:prstDash val="solid"/>
          </a:ln>
          <a:effectLst/>
        </p:spPr>
        <p:txBody>
          <a:bodyPr rtlCol="0" anchor="ctr"/>
          <a:lstStyle/>
          <a:p>
            <a:pPr algn="ctr" defTabSz="685783">
              <a:defRPr/>
            </a:pPr>
            <a:r>
              <a:rPr lang="en-US" sz="2000" kern="0" dirty="0">
                <a:solidFill>
                  <a:prstClr val="white"/>
                </a:solidFill>
                <a:latin typeface="Calibri"/>
              </a:rPr>
              <a:t>LLC D</a:t>
            </a:r>
          </a:p>
        </p:txBody>
      </p:sp>
      <p:sp>
        <p:nvSpPr>
          <p:cNvPr id="28" name="TextBox 27">
            <a:extLst>
              <a:ext uri="{FF2B5EF4-FFF2-40B4-BE49-F238E27FC236}">
                <a16:creationId xmlns:a16="http://schemas.microsoft.com/office/drawing/2014/main" id="{2FBA2C49-D2F5-451E-707A-F0AB81F1F4E1}"/>
              </a:ext>
            </a:extLst>
          </p:cNvPr>
          <p:cNvSpPr txBox="1"/>
          <p:nvPr/>
        </p:nvSpPr>
        <p:spPr>
          <a:xfrm>
            <a:off x="3568591" y="2590096"/>
            <a:ext cx="679579" cy="307777"/>
          </a:xfrm>
          <a:prstGeom prst="rect">
            <a:avLst/>
          </a:prstGeom>
          <a:noFill/>
        </p:spPr>
        <p:txBody>
          <a:bodyPr wrap="square" rtlCol="0">
            <a:spAutoFit/>
          </a:bodyPr>
          <a:lstStyle/>
          <a:p>
            <a:r>
              <a:rPr lang="en-US" sz="1400" dirty="0"/>
              <a:t>20%</a:t>
            </a:r>
          </a:p>
        </p:txBody>
      </p:sp>
      <p:sp>
        <p:nvSpPr>
          <p:cNvPr id="29" name="TextBox 28">
            <a:extLst>
              <a:ext uri="{FF2B5EF4-FFF2-40B4-BE49-F238E27FC236}">
                <a16:creationId xmlns:a16="http://schemas.microsoft.com/office/drawing/2014/main" id="{A2DB6091-9EA4-E56B-CAF6-BC6E760E14B5}"/>
              </a:ext>
            </a:extLst>
          </p:cNvPr>
          <p:cNvSpPr txBox="1"/>
          <p:nvPr/>
        </p:nvSpPr>
        <p:spPr>
          <a:xfrm>
            <a:off x="4736337" y="2578543"/>
            <a:ext cx="679579" cy="307777"/>
          </a:xfrm>
          <a:prstGeom prst="rect">
            <a:avLst/>
          </a:prstGeom>
          <a:noFill/>
        </p:spPr>
        <p:txBody>
          <a:bodyPr wrap="square" rtlCol="0">
            <a:spAutoFit/>
          </a:bodyPr>
          <a:lstStyle/>
          <a:p>
            <a:r>
              <a:rPr lang="en-US" sz="1400" dirty="0"/>
              <a:t>80%</a:t>
            </a:r>
          </a:p>
        </p:txBody>
      </p:sp>
      <p:cxnSp>
        <p:nvCxnSpPr>
          <p:cNvPr id="32" name="Straight Connector 31">
            <a:extLst>
              <a:ext uri="{FF2B5EF4-FFF2-40B4-BE49-F238E27FC236}">
                <a16:creationId xmlns:a16="http://schemas.microsoft.com/office/drawing/2014/main" id="{BD6C4367-6E24-30A0-B38C-C36767CF1A00}"/>
              </a:ext>
            </a:extLst>
          </p:cNvPr>
          <p:cNvCxnSpPr>
            <a:cxnSpLocks/>
            <a:stCxn id="13" idx="2"/>
            <a:endCxn id="23" idx="0"/>
          </p:cNvCxnSpPr>
          <p:nvPr/>
        </p:nvCxnSpPr>
        <p:spPr>
          <a:xfrm flipH="1">
            <a:off x="2756523" y="3755100"/>
            <a:ext cx="1348217" cy="827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EB4D75B-6CB0-42D0-429B-3266CA8F5CCF}"/>
              </a:ext>
            </a:extLst>
          </p:cNvPr>
          <p:cNvCxnSpPr>
            <a:cxnSpLocks/>
            <a:stCxn id="13" idx="2"/>
            <a:endCxn id="24" idx="0"/>
          </p:cNvCxnSpPr>
          <p:nvPr/>
        </p:nvCxnSpPr>
        <p:spPr>
          <a:xfrm>
            <a:off x="4104740" y="3755100"/>
            <a:ext cx="27264" cy="823682"/>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0A6E741E-156E-8E65-54A4-D48D487208D5}"/>
              </a:ext>
            </a:extLst>
          </p:cNvPr>
          <p:cNvCxnSpPr>
            <a:cxnSpLocks/>
            <a:stCxn id="13" idx="2"/>
            <a:endCxn id="25" idx="0"/>
          </p:cNvCxnSpPr>
          <p:nvPr/>
        </p:nvCxnSpPr>
        <p:spPr>
          <a:xfrm>
            <a:off x="4104740" y="3755100"/>
            <a:ext cx="1336815" cy="827762"/>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C06A16FF-3C75-961B-A23F-7F0C88916B70}"/>
              </a:ext>
            </a:extLst>
          </p:cNvPr>
          <p:cNvSpPr txBox="1"/>
          <p:nvPr/>
        </p:nvSpPr>
        <p:spPr>
          <a:xfrm>
            <a:off x="2605424" y="3988587"/>
            <a:ext cx="679579" cy="338554"/>
          </a:xfrm>
          <a:prstGeom prst="rect">
            <a:avLst/>
          </a:prstGeom>
          <a:noFill/>
        </p:spPr>
        <p:txBody>
          <a:bodyPr wrap="square" rtlCol="0">
            <a:spAutoFit/>
          </a:bodyPr>
          <a:lstStyle/>
          <a:p>
            <a:r>
              <a:rPr lang="en-US" sz="1600" dirty="0"/>
              <a:t>75%</a:t>
            </a:r>
          </a:p>
        </p:txBody>
      </p:sp>
      <p:sp>
        <p:nvSpPr>
          <p:cNvPr id="44" name="TextBox 43">
            <a:extLst>
              <a:ext uri="{FF2B5EF4-FFF2-40B4-BE49-F238E27FC236}">
                <a16:creationId xmlns:a16="http://schemas.microsoft.com/office/drawing/2014/main" id="{51DBAC78-2193-6B91-2FA8-E1012C27E9D5}"/>
              </a:ext>
            </a:extLst>
          </p:cNvPr>
          <p:cNvSpPr txBox="1"/>
          <p:nvPr/>
        </p:nvSpPr>
        <p:spPr>
          <a:xfrm>
            <a:off x="4079936" y="4092526"/>
            <a:ext cx="679579" cy="307777"/>
          </a:xfrm>
          <a:prstGeom prst="rect">
            <a:avLst/>
          </a:prstGeom>
          <a:noFill/>
        </p:spPr>
        <p:txBody>
          <a:bodyPr wrap="square" rtlCol="0">
            <a:spAutoFit/>
          </a:bodyPr>
          <a:lstStyle/>
          <a:p>
            <a:r>
              <a:rPr lang="en-US" sz="1400" dirty="0"/>
              <a:t>100%</a:t>
            </a:r>
          </a:p>
        </p:txBody>
      </p:sp>
      <p:sp>
        <p:nvSpPr>
          <p:cNvPr id="47" name="TextBox 46">
            <a:extLst>
              <a:ext uri="{FF2B5EF4-FFF2-40B4-BE49-F238E27FC236}">
                <a16:creationId xmlns:a16="http://schemas.microsoft.com/office/drawing/2014/main" id="{226422FC-11D1-6A1A-EAC5-D03F6AA5B1B7}"/>
              </a:ext>
            </a:extLst>
          </p:cNvPr>
          <p:cNvSpPr txBox="1"/>
          <p:nvPr/>
        </p:nvSpPr>
        <p:spPr>
          <a:xfrm>
            <a:off x="4810146" y="3971787"/>
            <a:ext cx="767613" cy="307777"/>
          </a:xfrm>
          <a:prstGeom prst="rect">
            <a:avLst/>
          </a:prstGeom>
          <a:noFill/>
        </p:spPr>
        <p:txBody>
          <a:bodyPr wrap="square" rtlCol="0">
            <a:spAutoFit/>
          </a:bodyPr>
          <a:lstStyle/>
          <a:p>
            <a:r>
              <a:rPr lang="en-US" sz="1400" dirty="0"/>
              <a:t>33.34%</a:t>
            </a:r>
          </a:p>
        </p:txBody>
      </p:sp>
      <p:sp>
        <p:nvSpPr>
          <p:cNvPr id="2" name="TextBox 1">
            <a:extLst>
              <a:ext uri="{FF2B5EF4-FFF2-40B4-BE49-F238E27FC236}">
                <a16:creationId xmlns:a16="http://schemas.microsoft.com/office/drawing/2014/main" id="{FFD60711-037A-5FC7-5C01-2F4FFC36B8E9}"/>
              </a:ext>
            </a:extLst>
          </p:cNvPr>
          <p:cNvSpPr txBox="1"/>
          <p:nvPr/>
        </p:nvSpPr>
        <p:spPr>
          <a:xfrm>
            <a:off x="5660967" y="3212869"/>
            <a:ext cx="914400" cy="91440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45194702-8058-2916-2E0F-917318D279FC}"/>
              </a:ext>
            </a:extLst>
          </p:cNvPr>
          <p:cNvSpPr txBox="1"/>
          <p:nvPr/>
        </p:nvSpPr>
        <p:spPr>
          <a:xfrm>
            <a:off x="1358322" y="343419"/>
            <a:ext cx="5907002" cy="461665"/>
          </a:xfrm>
          <a:prstGeom prst="rect">
            <a:avLst/>
          </a:prstGeom>
          <a:solidFill>
            <a:srgbClr val="FF0000"/>
          </a:solidFill>
        </p:spPr>
        <p:txBody>
          <a:bodyPr wrap="square" rtlCol="0">
            <a:spAutoFit/>
          </a:bodyPr>
          <a:lstStyle/>
          <a:p>
            <a:r>
              <a:rPr lang="en-US" sz="2400" b="1" dirty="0">
                <a:solidFill>
                  <a:schemeClr val="bg1"/>
                </a:solidFill>
                <a:latin typeface="+mj-lt"/>
              </a:rPr>
              <a:t>INDIRECT OWNERSHIP EXAMPLE IN TRUST</a:t>
            </a:r>
          </a:p>
        </p:txBody>
      </p:sp>
      <p:sp>
        <p:nvSpPr>
          <p:cNvPr id="5" name="TextBox 4">
            <a:extLst>
              <a:ext uri="{FF2B5EF4-FFF2-40B4-BE49-F238E27FC236}">
                <a16:creationId xmlns:a16="http://schemas.microsoft.com/office/drawing/2014/main" id="{258B31DC-6430-E31C-C01D-3C654BD4B01B}"/>
              </a:ext>
            </a:extLst>
          </p:cNvPr>
          <p:cNvSpPr txBox="1"/>
          <p:nvPr/>
        </p:nvSpPr>
        <p:spPr>
          <a:xfrm>
            <a:off x="4740981" y="4449168"/>
            <a:ext cx="1431965" cy="1007535"/>
          </a:xfrm>
          <a:prstGeom prst="rect">
            <a:avLst/>
          </a:prstGeom>
          <a:noFill/>
          <a:ln w="28575">
            <a:solidFill>
              <a:srgbClr val="FF0000"/>
            </a:solidFill>
            <a:prstDash val="dashDot"/>
          </a:ln>
        </p:spPr>
        <p:txBody>
          <a:bodyPr wrap="square" rtlCol="0">
            <a:spAutoFit/>
          </a:bodyPr>
          <a:lstStyle/>
          <a:p>
            <a:endParaRPr lang="en-US" dirty="0"/>
          </a:p>
        </p:txBody>
      </p:sp>
    </p:spTree>
    <p:extLst>
      <p:ext uri="{BB962C8B-B14F-4D97-AF65-F5344CB8AC3E}">
        <p14:creationId xmlns:p14="http://schemas.microsoft.com/office/powerpoint/2010/main" val="3917455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A4E14-C2C3-260F-2E0C-B4846C1B7A64}"/>
              </a:ext>
            </a:extLst>
          </p:cNvPr>
          <p:cNvSpPr>
            <a:spLocks noGrp="1"/>
          </p:cNvSpPr>
          <p:nvPr>
            <p:ph type="title"/>
          </p:nvPr>
        </p:nvSpPr>
        <p:spPr>
          <a:xfrm>
            <a:off x="497971" y="255922"/>
            <a:ext cx="10972370" cy="1114300"/>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Beneficial Owner Exceptions</a:t>
            </a:r>
            <a:endParaRPr lang="en-US" sz="4000" b="1" dirty="0">
              <a:solidFill>
                <a:schemeClr val="bg1"/>
              </a:solidFill>
              <a:highlight>
                <a:srgbClr val="FFFF00"/>
              </a:highlight>
              <a:latin typeface="+mj-lt"/>
            </a:endParaRPr>
          </a:p>
        </p:txBody>
      </p:sp>
      <p:sp>
        <p:nvSpPr>
          <p:cNvPr id="3" name="Slide Number Placeholder 2"/>
          <p:cNvSpPr>
            <a:spLocks noGrp="1"/>
          </p:cNvSpPr>
          <p:nvPr>
            <p:ph type="sldNum" sz="quarter" idx="12"/>
          </p:nvPr>
        </p:nvSpPr>
        <p:spPr>
          <a:xfrm>
            <a:off x="9285154" y="6344701"/>
            <a:ext cx="2743200" cy="365125"/>
          </a:xfrm>
        </p:spPr>
        <p:txBody>
          <a:bodyPr/>
          <a:lstStyle/>
          <a:p>
            <a:fld id="{B5E999DE-65CB-4C83-8A6F-C3C10AD95814}" type="slidenum">
              <a:rPr lang="en-US" smtClean="0"/>
              <a:t>17</a:t>
            </a:fld>
            <a:endParaRPr lang="en-US" dirty="0"/>
          </a:p>
        </p:txBody>
      </p:sp>
      <p:sp>
        <p:nvSpPr>
          <p:cNvPr id="20" name="TextBox 19">
            <a:extLst>
              <a:ext uri="{FF2B5EF4-FFF2-40B4-BE49-F238E27FC236}">
                <a16:creationId xmlns:a16="http://schemas.microsoft.com/office/drawing/2014/main" id="{B2A9BE0C-37DE-E1A7-005A-31E3E43A76D3}"/>
              </a:ext>
            </a:extLst>
          </p:cNvPr>
          <p:cNvSpPr txBox="1"/>
          <p:nvPr/>
        </p:nvSpPr>
        <p:spPr>
          <a:xfrm>
            <a:off x="469636" y="1664641"/>
            <a:ext cx="11438962" cy="338554"/>
          </a:xfrm>
          <a:prstGeom prst="rect">
            <a:avLst/>
          </a:prstGeom>
          <a:noFill/>
        </p:spPr>
        <p:txBody>
          <a:bodyPr wrap="square" rtlCol="0">
            <a:spAutoFit/>
          </a:bodyPr>
          <a:lstStyle/>
          <a:p>
            <a:r>
              <a:rPr lang="en-US" sz="1600" dirty="0"/>
              <a:t>The Corporate Transparency Act defines the term “beneficial owner” in </a:t>
            </a:r>
            <a:r>
              <a:rPr lang="en-US" sz="1600" dirty="0">
                <a:effectLst/>
                <a:latin typeface="Calibri" panose="020F0502020204030204" pitchFamily="34" charset="0"/>
                <a:ea typeface="Calibri" panose="020F0502020204030204" pitchFamily="34" charset="0"/>
                <a:cs typeface="Times New Roman" panose="02020603050405020304" pitchFamily="18" charset="0"/>
              </a:rPr>
              <a:t>31 USCA § 5336(a)(3):</a:t>
            </a:r>
            <a:endParaRPr lang="en-US" sz="1600" dirty="0"/>
          </a:p>
        </p:txBody>
      </p:sp>
      <p:grpSp>
        <p:nvGrpSpPr>
          <p:cNvPr id="32" name="Group 31">
            <a:extLst>
              <a:ext uri="{FF2B5EF4-FFF2-40B4-BE49-F238E27FC236}">
                <a16:creationId xmlns:a16="http://schemas.microsoft.com/office/drawing/2014/main" id="{D6C0D5FD-7BFF-5948-5052-C9B04E6053AD}"/>
              </a:ext>
            </a:extLst>
          </p:cNvPr>
          <p:cNvGrpSpPr/>
          <p:nvPr/>
        </p:nvGrpSpPr>
        <p:grpSpPr>
          <a:xfrm>
            <a:off x="429292" y="2168170"/>
            <a:ext cx="10959533" cy="4072846"/>
            <a:chOff x="450589" y="2454417"/>
            <a:chExt cx="10959533" cy="4072846"/>
          </a:xfrm>
        </p:grpSpPr>
        <p:sp>
          <p:nvSpPr>
            <p:cNvPr id="8" name="TextBox 7">
              <a:extLst>
                <a:ext uri="{FF2B5EF4-FFF2-40B4-BE49-F238E27FC236}">
                  <a16:creationId xmlns:a16="http://schemas.microsoft.com/office/drawing/2014/main" id="{AC224284-4877-6BA7-A2F2-E42B2E83ADCA}"/>
                </a:ext>
              </a:extLst>
            </p:cNvPr>
            <p:cNvSpPr txBox="1"/>
            <p:nvPr/>
          </p:nvSpPr>
          <p:spPr>
            <a:xfrm>
              <a:off x="2139965" y="2454417"/>
              <a:ext cx="9270157" cy="4072846"/>
            </a:xfrm>
            <a:prstGeom prst="rect">
              <a:avLst/>
            </a:prstGeom>
            <a:noFill/>
          </p:spPr>
          <p:txBody>
            <a:bodyPr wrap="square">
              <a:spAutoFit/>
            </a:bodyPr>
            <a:lstStyle/>
            <a:p>
              <a:pPr marL="127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(3)Beneficial owner.</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term “beneficial owner”--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54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means, with respect to an entity, an individual who, directly or indirectly, through any contract, arrangement, understanding, relationship, or otherwise--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exercises substantial control over the entity; or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algn="just">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owns or controls not less than 25 percent of the ownership interests of the entity; and</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54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does not include—</a:t>
              </a:r>
              <a:endParaRPr lang="en-US"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minor child, as defined in the State in which the entity is formed, if the information of the parent or guardian of the minor child is reported in accordance with this section;</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individual acting as a nominee, intermediary, custodian, or agent on behalf of another individual;</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individual acting solely as an employee of a corporation, limited liability company, or other similar entity and whose control over or economic benefits from such entity is derived solely from the employment status of the person;</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(iv)</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individual whose only interest in a corporation, limited liability company, or other similar entity is through a right of inheritance; or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creditor of a corporation, limited liability company, or other similar entity, unless the creditor meets the requirements of subparagraph (A).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D47E326B-F0FA-E1FD-738A-7FF2F2F7DCCD}"/>
                </a:ext>
              </a:extLst>
            </p:cNvPr>
            <p:cNvSpPr txBox="1"/>
            <p:nvPr/>
          </p:nvSpPr>
          <p:spPr>
            <a:xfrm>
              <a:off x="482982" y="2765317"/>
              <a:ext cx="1344703" cy="338554"/>
            </a:xfrm>
            <a:prstGeom prst="rect">
              <a:avLst/>
            </a:prstGeom>
            <a:noFill/>
          </p:spPr>
          <p:txBody>
            <a:bodyPr wrap="square" rtlCol="0">
              <a:spAutoFit/>
            </a:bodyPr>
            <a:lstStyle/>
            <a:p>
              <a:r>
                <a:rPr lang="en-US" sz="1600" dirty="0"/>
                <a:t>(main rule)</a:t>
              </a:r>
            </a:p>
          </p:txBody>
        </p:sp>
        <p:sp>
          <p:nvSpPr>
            <p:cNvPr id="19" name="TextBox 18">
              <a:extLst>
                <a:ext uri="{FF2B5EF4-FFF2-40B4-BE49-F238E27FC236}">
                  <a16:creationId xmlns:a16="http://schemas.microsoft.com/office/drawing/2014/main" id="{1C0B668F-2ADA-64A7-2DB9-D047032F9798}"/>
                </a:ext>
              </a:extLst>
            </p:cNvPr>
            <p:cNvSpPr txBox="1"/>
            <p:nvPr/>
          </p:nvSpPr>
          <p:spPr>
            <a:xfrm>
              <a:off x="450589" y="3982996"/>
              <a:ext cx="1250574" cy="338554"/>
            </a:xfrm>
            <a:prstGeom prst="rect">
              <a:avLst/>
            </a:prstGeom>
            <a:noFill/>
          </p:spPr>
          <p:txBody>
            <a:bodyPr wrap="square" rtlCol="0">
              <a:spAutoFit/>
            </a:bodyPr>
            <a:lstStyle/>
            <a:p>
              <a:r>
                <a:rPr lang="en-US" sz="1600" dirty="0">
                  <a:highlight>
                    <a:srgbClr val="FFFF00"/>
                  </a:highlight>
                </a:rPr>
                <a:t>(exceptions)</a:t>
              </a:r>
            </a:p>
          </p:txBody>
        </p:sp>
        <p:cxnSp>
          <p:nvCxnSpPr>
            <p:cNvPr id="22" name="Straight Arrow Connector 21">
              <a:extLst>
                <a:ext uri="{FF2B5EF4-FFF2-40B4-BE49-F238E27FC236}">
                  <a16:creationId xmlns:a16="http://schemas.microsoft.com/office/drawing/2014/main" id="{36B92507-4D0B-70D4-C9AA-F69E1FEC46E8}"/>
                </a:ext>
              </a:extLst>
            </p:cNvPr>
            <p:cNvCxnSpPr>
              <a:cxnSpLocks/>
            </p:cNvCxnSpPr>
            <p:nvPr/>
          </p:nvCxnSpPr>
          <p:spPr>
            <a:xfrm>
              <a:off x="1603821" y="2950126"/>
              <a:ext cx="76286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4227F3C5-4235-1F5F-49F1-E781BFA2012A}"/>
                </a:ext>
              </a:extLst>
            </p:cNvPr>
            <p:cNvCxnSpPr>
              <a:cxnSpLocks/>
            </p:cNvCxnSpPr>
            <p:nvPr/>
          </p:nvCxnSpPr>
          <p:spPr>
            <a:xfrm>
              <a:off x="1596664" y="4177986"/>
              <a:ext cx="76286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1574206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A4E14-C2C3-260F-2E0C-B4846C1B7A64}"/>
              </a:ext>
            </a:extLst>
          </p:cNvPr>
          <p:cNvSpPr>
            <a:spLocks noGrp="1"/>
          </p:cNvSpPr>
          <p:nvPr>
            <p:ph type="title"/>
          </p:nvPr>
        </p:nvSpPr>
        <p:spPr>
          <a:xfrm>
            <a:off x="311340" y="259596"/>
            <a:ext cx="11569320" cy="91719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Beneficial Owner Exception for Employees</a:t>
            </a:r>
            <a:endParaRPr lang="en-US" sz="4000" b="1" dirty="0">
              <a:solidFill>
                <a:schemeClr val="bg1"/>
              </a:solidFill>
              <a:highlight>
                <a:srgbClr val="FFFF00"/>
              </a:highlight>
              <a:latin typeface="+mj-lt"/>
            </a:endParaRPr>
          </a:p>
        </p:txBody>
      </p:sp>
      <p:sp>
        <p:nvSpPr>
          <p:cNvPr id="3" name="Slide Number Placeholder 2"/>
          <p:cNvSpPr>
            <a:spLocks noGrp="1"/>
          </p:cNvSpPr>
          <p:nvPr>
            <p:ph type="sldNum" sz="quarter" idx="12"/>
          </p:nvPr>
        </p:nvSpPr>
        <p:spPr>
          <a:xfrm>
            <a:off x="9181454" y="6265395"/>
            <a:ext cx="2743200" cy="365125"/>
          </a:xfrm>
        </p:spPr>
        <p:txBody>
          <a:bodyPr/>
          <a:lstStyle/>
          <a:p>
            <a:fld id="{B5E999DE-65CB-4C83-8A6F-C3C10AD95814}" type="slidenum">
              <a:rPr lang="en-US" smtClean="0"/>
              <a:t>18</a:t>
            </a:fld>
            <a:endParaRPr lang="en-US" dirty="0"/>
          </a:p>
        </p:txBody>
      </p:sp>
      <p:sp>
        <p:nvSpPr>
          <p:cNvPr id="12" name="TextBox 11">
            <a:extLst>
              <a:ext uri="{FF2B5EF4-FFF2-40B4-BE49-F238E27FC236}">
                <a16:creationId xmlns:a16="http://schemas.microsoft.com/office/drawing/2014/main" id="{1A376811-551E-BFE3-5F56-6669E56267F1}"/>
              </a:ext>
            </a:extLst>
          </p:cNvPr>
          <p:cNvSpPr txBox="1"/>
          <p:nvPr/>
        </p:nvSpPr>
        <p:spPr>
          <a:xfrm>
            <a:off x="10291480" y="1345144"/>
            <a:ext cx="1129553" cy="369332"/>
          </a:xfrm>
          <a:prstGeom prst="rect">
            <a:avLst/>
          </a:prstGeom>
          <a:noFill/>
        </p:spPr>
        <p:txBody>
          <a:bodyPr wrap="square" rtlCol="0">
            <a:spAutoFit/>
          </a:bodyPr>
          <a:lstStyle/>
          <a:p>
            <a:r>
              <a:rPr lang="en-US" dirty="0"/>
              <a:t>   </a:t>
            </a:r>
          </a:p>
        </p:txBody>
      </p:sp>
      <p:grpSp>
        <p:nvGrpSpPr>
          <p:cNvPr id="54" name="Group 53">
            <a:extLst>
              <a:ext uri="{FF2B5EF4-FFF2-40B4-BE49-F238E27FC236}">
                <a16:creationId xmlns:a16="http://schemas.microsoft.com/office/drawing/2014/main" id="{C0E33AE7-A698-F157-7D9C-0E2225592093}"/>
              </a:ext>
            </a:extLst>
          </p:cNvPr>
          <p:cNvGrpSpPr/>
          <p:nvPr/>
        </p:nvGrpSpPr>
        <p:grpSpPr>
          <a:xfrm>
            <a:off x="461468" y="1392294"/>
            <a:ext cx="10831176" cy="2932955"/>
            <a:chOff x="497971" y="1564846"/>
            <a:chExt cx="10831176" cy="2932955"/>
          </a:xfrm>
        </p:grpSpPr>
        <p:sp>
          <p:nvSpPr>
            <p:cNvPr id="6" name="TextBox 5">
              <a:extLst>
                <a:ext uri="{FF2B5EF4-FFF2-40B4-BE49-F238E27FC236}">
                  <a16:creationId xmlns:a16="http://schemas.microsoft.com/office/drawing/2014/main" id="{016C9DD8-FB26-572A-E746-42173901F189}"/>
                </a:ext>
              </a:extLst>
            </p:cNvPr>
            <p:cNvSpPr txBox="1"/>
            <p:nvPr/>
          </p:nvSpPr>
          <p:spPr>
            <a:xfrm>
              <a:off x="497971" y="1944410"/>
              <a:ext cx="5237200" cy="2553391"/>
            </a:xfrm>
            <a:prstGeom prst="rect">
              <a:avLst/>
            </a:prstGeom>
            <a:noFill/>
          </p:spPr>
          <p:txBody>
            <a:bodyPr wrap="square" lIns="0" rIns="0">
              <a:noAutofit/>
            </a:bodyPr>
            <a:lstStyle/>
            <a:p>
              <a:pPr marL="517525" marR="914400" algn="just" defTabSz="1014413">
                <a:lnSpc>
                  <a:spcPct val="107000"/>
                </a:lnSpc>
                <a:spcAft>
                  <a:spcPts val="800"/>
                </a:spcAft>
                <a:tabLst>
                  <a:tab pos="4746625" algn="l"/>
                </a:tabLs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31 USCA § 5336(a)(3).</a:t>
              </a:r>
            </a:p>
            <a:p>
              <a:pPr marL="517525" marR="914400" algn="just" defTabSz="1014413">
                <a:lnSpc>
                  <a:spcPct val="107000"/>
                </a:lnSpc>
                <a:spcBef>
                  <a:spcPts val="0"/>
                </a:spcBef>
                <a:spcAft>
                  <a:spcPts val="800"/>
                </a:spcAft>
                <a:tabLst>
                  <a:tab pos="4746625"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term “beneficial owner” (A) means, with respect to an entity, an individual who, directly or indirectly, through any contract, arrangement, understanding or otherwise – (i) exercises substantial control over the entity; or (ii) owns or controls not less than 25 percent of the ownership interests of the entity; </a:t>
              </a:r>
              <a:r>
                <a:rPr lang="en-US" sz="1200" u="sng" dirty="0">
                  <a:effectLst/>
                  <a:latin typeface="Calibri" panose="020F0502020204030204" pitchFamily="34" charset="0"/>
                  <a:ea typeface="Calibri" panose="020F0502020204030204" pitchFamily="34" charset="0"/>
                  <a:cs typeface="Times New Roman" panose="02020603050405020304" pitchFamily="18" charset="0"/>
                </a:rPr>
                <a:t>and</a:t>
              </a:r>
              <a:r>
                <a:rPr lang="en-US" sz="1200" dirty="0">
                  <a:effectLst/>
                  <a:latin typeface="Calibri" panose="020F0502020204030204" pitchFamily="34" charset="0"/>
                  <a:ea typeface="Calibri" panose="020F0502020204030204" pitchFamily="34" charset="0"/>
                  <a:cs typeface="Times New Roman" panose="02020603050405020304" pitchFamily="18" charset="0"/>
                </a:rPr>
                <a:t> (B) does not include – (i) . . . (iii) an individual acting solely as an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employee of a corporation, limited liability company, or other similar entity </a:t>
              </a:r>
              <a:r>
                <a:rPr lang="en-US" sz="1200" dirty="0">
                  <a:effectLst/>
                  <a:latin typeface="Calibri" panose="020F0502020204030204" pitchFamily="34" charset="0"/>
                  <a:ea typeface="Calibri" panose="020F0502020204030204" pitchFamily="34" charset="0"/>
                  <a:cs typeface="Times New Roman" panose="02020603050405020304" pitchFamily="18" charset="0"/>
                </a:rPr>
                <a:t>and whose control over or economic benefits from such entity is derived  solely from the employment status of the person.” </a:t>
              </a:r>
            </a:p>
          </p:txBody>
        </p:sp>
        <p:sp>
          <p:nvSpPr>
            <p:cNvPr id="8" name="TextBox 7">
              <a:extLst>
                <a:ext uri="{FF2B5EF4-FFF2-40B4-BE49-F238E27FC236}">
                  <a16:creationId xmlns:a16="http://schemas.microsoft.com/office/drawing/2014/main" id="{AC224284-4877-6BA7-A2F2-E42B2E83ADCA}"/>
                </a:ext>
              </a:extLst>
            </p:cNvPr>
            <p:cNvSpPr txBox="1"/>
            <p:nvPr/>
          </p:nvSpPr>
          <p:spPr>
            <a:xfrm>
              <a:off x="6225988" y="1944410"/>
              <a:ext cx="5103159" cy="2303964"/>
            </a:xfrm>
            <a:prstGeom prst="rect">
              <a:avLst/>
            </a:prstGeom>
            <a:noFill/>
          </p:spPr>
          <p:txBody>
            <a:bodyPr wrap="square">
              <a:spAutoFit/>
            </a:bodyPr>
            <a:lstStyle/>
            <a:p>
              <a:pPr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Notwithstanding any other provision of this paragraph (d), the term “beneficial owner” does not include . . . (iii) An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employee of a reporting company</a:t>
              </a:r>
              <a:r>
                <a:rPr lang="en-US" sz="1200" dirty="0">
                  <a:effectLst/>
                  <a:latin typeface="Calibri" panose="020F0502020204030204" pitchFamily="34" charset="0"/>
                  <a:ea typeface="Calibri" panose="020F0502020204030204" pitchFamily="34" charset="0"/>
                  <a:cs typeface="Times New Roman" panose="02020603050405020304" pitchFamily="18" charset="0"/>
                </a:rPr>
                <a:t>, acting solely as an employee, whose </a:t>
              </a:r>
              <a:r>
                <a:rPr lang="en-US" sz="1200" u="sng"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substantial</a:t>
              </a:r>
              <a:r>
                <a:rPr lang="en-US" sz="1200" dirty="0">
                  <a:effectLst/>
                  <a:latin typeface="Calibri" panose="020F0502020204030204" pitchFamily="34" charset="0"/>
                  <a:ea typeface="Calibri" panose="020F0502020204030204" pitchFamily="34" charset="0"/>
                  <a:cs typeface="Times New Roman" panose="02020603050405020304" pitchFamily="18" charset="0"/>
                </a:rPr>
                <a:t> control over or economic benefits from such entity are derived solely from the employment status of the employee,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provided that such person is not a senior officer as defined in paragraph (f)(8) of this section</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Treas. Regs. </a:t>
              </a:r>
              <a:r>
                <a:rPr lang="en-US" sz="1200" dirty="0">
                  <a:effectLst/>
                  <a:latin typeface="Calibri" panose="020F0502020204030204" pitchFamily="34" charset="0"/>
                  <a:ea typeface="Calibri" panose="020F0502020204030204" pitchFamily="34" charset="0"/>
                  <a:cs typeface="Calibri" panose="020F0502020204030204" pitchFamily="34" charset="0"/>
                </a:rPr>
                <a:t>§ </a:t>
              </a:r>
              <a:r>
                <a:rPr lang="en-US" sz="1200" dirty="0">
                  <a:effectLst/>
                  <a:latin typeface="Calibri" panose="020F0502020204030204" pitchFamily="34" charset="0"/>
                  <a:ea typeface="Calibri" panose="020F0502020204030204" pitchFamily="34" charset="0"/>
                  <a:cs typeface="Times New Roman" panose="02020603050405020304" pitchFamily="18" charset="0"/>
                </a:rPr>
                <a:t>1010.380(d)(3)(iii) (emphasis added); id. at (f)(8) (“Senior officer means any individual holding the position or exercising the authority of a president, chief financial officer, general counsel, chief executive officer, chief operating officer, or any other officer, regardless of official title, who performs a similar function.”).</a:t>
              </a:r>
            </a:p>
          </p:txBody>
        </p:sp>
        <p:sp>
          <p:nvSpPr>
            <p:cNvPr id="5" name="TextBox 4">
              <a:extLst>
                <a:ext uri="{FF2B5EF4-FFF2-40B4-BE49-F238E27FC236}">
                  <a16:creationId xmlns:a16="http://schemas.microsoft.com/office/drawing/2014/main" id="{4FD565FA-67D5-A84E-0B50-57932C2B184F}"/>
                </a:ext>
              </a:extLst>
            </p:cNvPr>
            <p:cNvSpPr txBox="1"/>
            <p:nvPr/>
          </p:nvSpPr>
          <p:spPr>
            <a:xfrm>
              <a:off x="627049" y="1585351"/>
              <a:ext cx="4635704" cy="338554"/>
            </a:xfrm>
            <a:prstGeom prst="rect">
              <a:avLst/>
            </a:prstGeom>
            <a:noFill/>
          </p:spPr>
          <p:txBody>
            <a:bodyPr wrap="square">
              <a:spAutoFit/>
            </a:bodyPr>
            <a:lstStyle/>
            <a:p>
              <a:pPr marL="0" marR="0" algn="ctr">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Corporate Transparency Act</a:t>
              </a:r>
            </a:p>
          </p:txBody>
        </p:sp>
        <p:cxnSp>
          <p:nvCxnSpPr>
            <p:cNvPr id="19" name="Straight Connector 18">
              <a:extLst>
                <a:ext uri="{FF2B5EF4-FFF2-40B4-BE49-F238E27FC236}">
                  <a16:creationId xmlns:a16="http://schemas.microsoft.com/office/drawing/2014/main" id="{00332866-65AD-3B8C-563D-F79CFB7EF22E}"/>
                </a:ext>
              </a:extLst>
            </p:cNvPr>
            <p:cNvCxnSpPr/>
            <p:nvPr/>
          </p:nvCxnSpPr>
          <p:spPr>
            <a:xfrm>
              <a:off x="974912" y="3845859"/>
              <a:ext cx="3086100" cy="0"/>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a:extLst>
                <a:ext uri="{FF2B5EF4-FFF2-40B4-BE49-F238E27FC236}">
                  <a16:creationId xmlns:a16="http://schemas.microsoft.com/office/drawing/2014/main" id="{8DA16CDB-D079-5EBA-72AA-0EEC668FA78D}"/>
                </a:ext>
              </a:extLst>
            </p:cNvPr>
            <p:cNvCxnSpPr>
              <a:cxnSpLocks/>
            </p:cNvCxnSpPr>
            <p:nvPr/>
          </p:nvCxnSpPr>
          <p:spPr>
            <a:xfrm>
              <a:off x="2991971" y="3637429"/>
              <a:ext cx="1842249" cy="0"/>
            </a:xfrm>
            <a:prstGeom prst="line">
              <a:avLst/>
            </a:prstGeom>
          </p:spPr>
          <p:style>
            <a:lnRef idx="3">
              <a:schemeClr val="dk1"/>
            </a:lnRef>
            <a:fillRef idx="0">
              <a:schemeClr val="dk1"/>
            </a:fillRef>
            <a:effectRef idx="2">
              <a:schemeClr val="dk1"/>
            </a:effectRef>
            <a:fontRef idx="minor">
              <a:schemeClr val="tx1"/>
            </a:fontRef>
          </p:style>
        </p:cxnSp>
        <p:cxnSp>
          <p:nvCxnSpPr>
            <p:cNvPr id="45" name="Straight Connector 44">
              <a:extLst>
                <a:ext uri="{FF2B5EF4-FFF2-40B4-BE49-F238E27FC236}">
                  <a16:creationId xmlns:a16="http://schemas.microsoft.com/office/drawing/2014/main" id="{B8A2E8C0-3A76-A9F9-8665-2F1E794C285D}"/>
                </a:ext>
              </a:extLst>
            </p:cNvPr>
            <p:cNvCxnSpPr/>
            <p:nvPr/>
          </p:nvCxnSpPr>
          <p:spPr>
            <a:xfrm>
              <a:off x="8559052" y="2377165"/>
              <a:ext cx="2030505" cy="0"/>
            </a:xfrm>
            <a:prstGeom prst="line">
              <a:avLst/>
            </a:prstGeom>
          </p:spPr>
          <p:style>
            <a:lnRef idx="3">
              <a:schemeClr val="dk1"/>
            </a:lnRef>
            <a:fillRef idx="0">
              <a:schemeClr val="dk1"/>
            </a:fillRef>
            <a:effectRef idx="2">
              <a:schemeClr val="dk1"/>
            </a:effectRef>
            <a:fontRef idx="minor">
              <a:schemeClr val="tx1"/>
            </a:fontRef>
          </p:style>
        </p:cxnSp>
        <p:cxnSp>
          <p:nvCxnSpPr>
            <p:cNvPr id="47" name="Connector: Elbow 46">
              <a:extLst>
                <a:ext uri="{FF2B5EF4-FFF2-40B4-BE49-F238E27FC236}">
                  <a16:creationId xmlns:a16="http://schemas.microsoft.com/office/drawing/2014/main" id="{35B2F7DA-F886-64EE-2076-A00A97F2C218}"/>
                </a:ext>
              </a:extLst>
            </p:cNvPr>
            <p:cNvCxnSpPr>
              <a:cxnSpLocks/>
            </p:cNvCxnSpPr>
            <p:nvPr/>
          </p:nvCxnSpPr>
          <p:spPr>
            <a:xfrm flipV="1">
              <a:off x="4267050" y="2377165"/>
              <a:ext cx="4292002" cy="1260264"/>
            </a:xfrm>
            <a:prstGeom prst="bentConnector3">
              <a:avLst>
                <a:gd name="adj1" fmla="val 23706"/>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9" name="Straight Connector 48">
              <a:extLst>
                <a:ext uri="{FF2B5EF4-FFF2-40B4-BE49-F238E27FC236}">
                  <a16:creationId xmlns:a16="http://schemas.microsoft.com/office/drawing/2014/main" id="{E492E475-039D-4B9F-A286-A23EE90C5A04}"/>
                </a:ext>
              </a:extLst>
            </p:cNvPr>
            <p:cNvCxnSpPr>
              <a:cxnSpLocks/>
            </p:cNvCxnSpPr>
            <p:nvPr/>
          </p:nvCxnSpPr>
          <p:spPr>
            <a:xfrm>
              <a:off x="6291787" y="3171873"/>
              <a:ext cx="1901476" cy="0"/>
            </a:xfrm>
            <a:prstGeom prst="line">
              <a:avLst/>
            </a:prstGeom>
          </p:spPr>
          <p:style>
            <a:lnRef idx="3">
              <a:schemeClr val="dk1"/>
            </a:lnRef>
            <a:fillRef idx="0">
              <a:schemeClr val="dk1"/>
            </a:fillRef>
            <a:effectRef idx="2">
              <a:schemeClr val="dk1"/>
            </a:effectRef>
            <a:fontRef idx="minor">
              <a:schemeClr val="tx1"/>
            </a:fontRef>
          </p:style>
        </p:cxnSp>
        <p:cxnSp>
          <p:nvCxnSpPr>
            <p:cNvPr id="51" name="Straight Connector 50">
              <a:extLst>
                <a:ext uri="{FF2B5EF4-FFF2-40B4-BE49-F238E27FC236}">
                  <a16:creationId xmlns:a16="http://schemas.microsoft.com/office/drawing/2014/main" id="{309F8148-C04E-3852-D883-7FD607FE0F9A}"/>
                </a:ext>
              </a:extLst>
            </p:cNvPr>
            <p:cNvCxnSpPr>
              <a:cxnSpLocks/>
            </p:cNvCxnSpPr>
            <p:nvPr/>
          </p:nvCxnSpPr>
          <p:spPr>
            <a:xfrm>
              <a:off x="7012639" y="2962835"/>
              <a:ext cx="3795190" cy="0"/>
            </a:xfrm>
            <a:prstGeom prst="line">
              <a:avLst/>
            </a:prstGeom>
          </p:spPr>
          <p:style>
            <a:lnRef idx="3">
              <a:schemeClr val="dk1"/>
            </a:lnRef>
            <a:fillRef idx="0">
              <a:schemeClr val="dk1"/>
            </a:fillRef>
            <a:effectRef idx="2">
              <a:schemeClr val="dk1"/>
            </a:effectRef>
            <a:fontRef idx="minor">
              <a:schemeClr val="tx1"/>
            </a:fontRef>
          </p:style>
        </p:cxnSp>
        <p:sp>
          <p:nvSpPr>
            <p:cNvPr id="53" name="TextBox 52">
              <a:extLst>
                <a:ext uri="{FF2B5EF4-FFF2-40B4-BE49-F238E27FC236}">
                  <a16:creationId xmlns:a16="http://schemas.microsoft.com/office/drawing/2014/main" id="{8CA01DB8-F51D-AF27-3DF9-D069603B85B4}"/>
                </a:ext>
              </a:extLst>
            </p:cNvPr>
            <p:cNvSpPr txBox="1"/>
            <p:nvPr/>
          </p:nvSpPr>
          <p:spPr>
            <a:xfrm>
              <a:off x="6160921" y="1564846"/>
              <a:ext cx="4635704" cy="338554"/>
            </a:xfrm>
            <a:prstGeom prst="rect">
              <a:avLst/>
            </a:prstGeom>
            <a:noFill/>
          </p:spPr>
          <p:txBody>
            <a:bodyPr wrap="square">
              <a:spAutoFit/>
            </a:bodyPr>
            <a:lstStyle/>
            <a:p>
              <a:pPr marL="0" marR="0" algn="ctr">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FinCEN Reporting Rule</a:t>
              </a:r>
            </a:p>
          </p:txBody>
        </p:sp>
      </p:grpSp>
      <p:sp>
        <p:nvSpPr>
          <p:cNvPr id="56" name="TextBox 55">
            <a:extLst>
              <a:ext uri="{FF2B5EF4-FFF2-40B4-BE49-F238E27FC236}">
                <a16:creationId xmlns:a16="http://schemas.microsoft.com/office/drawing/2014/main" id="{B8C25B88-6D00-0374-B5DB-8E767F54B99A}"/>
              </a:ext>
            </a:extLst>
          </p:cNvPr>
          <p:cNvSpPr txBox="1"/>
          <p:nvPr/>
        </p:nvSpPr>
        <p:spPr>
          <a:xfrm>
            <a:off x="543830" y="4533678"/>
            <a:ext cx="10731463" cy="1456424"/>
          </a:xfrm>
          <a:prstGeom prst="rect">
            <a:avLst/>
          </a:prstGeom>
          <a:noFill/>
        </p:spPr>
        <p:txBody>
          <a:bodyPr wrap="square" rtlCol="0">
            <a:spAutoFit/>
          </a:bodyPr>
          <a:lstStyle/>
          <a:p>
            <a:pPr marL="127000" marR="0" algn="just">
              <a:lnSpc>
                <a:spcPct val="107000"/>
              </a:lnSpc>
              <a:spcBef>
                <a:spcPts val="100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31 USCA § 5336(a)(11)Reporting company.</a:t>
            </a:r>
            <a:r>
              <a:rPr lang="en-US" sz="1200" dirty="0">
                <a:solidFill>
                  <a:srgbClr val="000000"/>
                </a:solidFill>
                <a:effectLst/>
                <a:ea typeface="Times New Roman" panose="02020603050405020304" pitchFamily="18" charset="0"/>
                <a:cs typeface="Times New Roman" panose="02020603050405020304" pitchFamily="18" charset="0"/>
              </a:rPr>
              <a:t>--The term “reporting company”--</a:t>
            </a:r>
            <a:endParaRPr lang="en-US" sz="1200" dirty="0">
              <a:effectLst/>
              <a:ea typeface="Times New Roman" panose="02020603050405020304" pitchFamily="18" charset="0"/>
              <a:cs typeface="Times New Roman" panose="02020603050405020304" pitchFamily="18" charset="0"/>
            </a:endParaRPr>
          </a:p>
          <a:p>
            <a:pPr marL="254000" marR="0" algn="just">
              <a:lnSpc>
                <a:spcPct val="107000"/>
              </a:lnSpc>
              <a:spcBef>
                <a:spcPts val="100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(A)</a:t>
            </a:r>
            <a:r>
              <a:rPr lang="en-US" sz="1200" dirty="0">
                <a:solidFill>
                  <a:srgbClr val="000000"/>
                </a:solidFill>
                <a:effectLst/>
                <a:ea typeface="Times New Roman" panose="02020603050405020304" pitchFamily="18" charset="0"/>
                <a:cs typeface="Times New Roman" panose="02020603050405020304" pitchFamily="18" charset="0"/>
              </a:rPr>
              <a:t> means a corporation, limited liability company, or other similar entity that is--</a:t>
            </a:r>
            <a:endParaRPr lang="en-US" sz="1200" dirty="0">
              <a:effectLst/>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(i)</a:t>
            </a:r>
            <a:r>
              <a:rPr lang="en-US" sz="1200" dirty="0">
                <a:solidFill>
                  <a:srgbClr val="000000"/>
                </a:solidFill>
                <a:effectLst/>
                <a:ea typeface="Times New Roman" panose="02020603050405020304" pitchFamily="18" charset="0"/>
                <a:cs typeface="Times New Roman" panose="02020603050405020304" pitchFamily="18" charset="0"/>
              </a:rPr>
              <a:t> created by the filing of a document with a secretary of state or a similar office under the law of a State or Indian Tribe; or</a:t>
            </a:r>
            <a:endParaRPr lang="en-US" sz="1200" dirty="0">
              <a:effectLst/>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(ii)</a:t>
            </a:r>
            <a:r>
              <a:rPr lang="en-US" sz="1200" dirty="0">
                <a:solidFill>
                  <a:srgbClr val="000000"/>
                </a:solidFill>
                <a:effectLst/>
                <a:ea typeface="Times New Roman" panose="02020603050405020304" pitchFamily="18" charset="0"/>
                <a:cs typeface="Times New Roman" panose="02020603050405020304" pitchFamily="18" charset="0"/>
              </a:rPr>
              <a:t> formed under the law of a foreign country and registered to do business in the United States by the filing of a document with a secretary of state or a similar office under the laws of a State or Indian Tribe;</a:t>
            </a:r>
            <a:endParaRPr lang="en-US" sz="12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765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136525"/>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FinCEN FAQ D.16</a:t>
            </a:r>
            <a:endParaRPr lang="en-US" sz="1400" b="1" dirty="0">
              <a:solidFill>
                <a:schemeClr val="bg1"/>
              </a:solidFill>
              <a:latin typeface="+mj-lt"/>
            </a:endParaRPr>
          </a:p>
        </p:txBody>
      </p:sp>
      <p:sp>
        <p:nvSpPr>
          <p:cNvPr id="5" name="Slide Number Placeholder 4"/>
          <p:cNvSpPr>
            <a:spLocks noGrp="1"/>
          </p:cNvSpPr>
          <p:nvPr>
            <p:ph type="sldNum" sz="quarter" idx="12"/>
          </p:nvPr>
        </p:nvSpPr>
        <p:spPr/>
        <p:txBody>
          <a:bodyPr/>
          <a:lstStyle/>
          <a:p>
            <a:fld id="{B5E999DE-65CB-4C83-8A6F-C3C10AD95814}" type="slidenum">
              <a:rPr lang="en-US" smtClean="0"/>
              <a:t>19</a:t>
            </a:fld>
            <a:endParaRPr lang="en-US"/>
          </a:p>
        </p:txBody>
      </p:sp>
      <p:sp>
        <p:nvSpPr>
          <p:cNvPr id="6" name="Content Placeholder 3">
            <a:extLst>
              <a:ext uri="{FF2B5EF4-FFF2-40B4-BE49-F238E27FC236}">
                <a16:creationId xmlns:a16="http://schemas.microsoft.com/office/drawing/2014/main" id="{EB8B86AA-97E6-BF60-C927-B5692E4BF54E}"/>
              </a:ext>
            </a:extLst>
          </p:cNvPr>
          <p:cNvSpPr>
            <a:spLocks noGrp="1"/>
          </p:cNvSpPr>
          <p:nvPr>
            <p:ph idx="4294967295"/>
          </p:nvPr>
        </p:nvSpPr>
        <p:spPr>
          <a:xfrm>
            <a:off x="687254" y="1736824"/>
            <a:ext cx="11207180" cy="3997840"/>
          </a:xfrm>
        </p:spPr>
        <p:txBody>
          <a:bodyPr>
            <a:noAutofit/>
          </a:bodyPr>
          <a:lstStyle/>
          <a:p>
            <a:pPr marL="0" indent="0" algn="l">
              <a:buNone/>
            </a:pPr>
            <a:r>
              <a:rPr lang="en-US" sz="1600" b="1" i="0" dirty="0">
                <a:solidFill>
                  <a:srgbClr val="000000"/>
                </a:solidFill>
                <a:effectLst/>
                <a:latin typeface="SourceSansProRegular"/>
              </a:rPr>
              <a:t>D. 16. How does a reporting company report a corporate trustee as a beneficial owner?</a:t>
            </a:r>
          </a:p>
          <a:p>
            <a:pPr marL="0" indent="0" algn="l">
              <a:buNone/>
            </a:pPr>
            <a:r>
              <a:rPr lang="en-US" sz="1100" b="0" i="0" dirty="0">
                <a:solidFill>
                  <a:srgbClr val="333333"/>
                </a:solidFill>
                <a:effectLst/>
                <a:latin typeface="SourceSansProRegular"/>
              </a:rPr>
              <a:t>For purposes of this question, “corporate trustee” means a legal entity rather than an individual exercising the powers of a trustee in a trust arrangement.</a:t>
            </a:r>
          </a:p>
          <a:p>
            <a:pPr marL="0" indent="0" algn="l">
              <a:buNone/>
            </a:pPr>
            <a:r>
              <a:rPr lang="en-US" sz="1100" b="0" i="0" dirty="0">
                <a:solidFill>
                  <a:srgbClr val="333333"/>
                </a:solidFill>
                <a:effectLst/>
                <a:latin typeface="SourceSansProRegular"/>
              </a:rPr>
              <a:t>If a reporting company’s ownership interests are owned or controlled through a trust arrangement with a corporate trustee, the reporting company should determine whether any of the corporate trustee’s individual beneficial owners indirectly own or control at least 25 percent of the ownership interests of the reporting company through their ownership interests in the corporate trustee.</a:t>
            </a:r>
          </a:p>
          <a:p>
            <a:pPr algn="l">
              <a:buFont typeface="Arial" panose="020B0604020202020204" pitchFamily="34" charset="0"/>
              <a:buChar char="•"/>
            </a:pPr>
            <a:r>
              <a:rPr lang="en-US" sz="1100" b="0" i="0" dirty="0">
                <a:solidFill>
                  <a:srgbClr val="333333"/>
                </a:solidFill>
                <a:effectLst/>
                <a:latin typeface="SourceSansProRegular"/>
              </a:rPr>
              <a:t>For example, if an individual owns 60 percent of the corporate trustee of a trust, and that trust holds 50 percent of a reporting company’s ownership interests, then the individual owns or controls 30 percent (60 percent × 50 percent = 30 percent) of the reporting company’s ownership interests and is therefore a beneficial owner of the reporting company.</a:t>
            </a:r>
          </a:p>
          <a:p>
            <a:pPr algn="l">
              <a:buFont typeface="Arial" panose="020B0604020202020204" pitchFamily="34" charset="0"/>
              <a:buChar char="•"/>
            </a:pPr>
            <a:r>
              <a:rPr lang="en-US" sz="1100" b="0" i="0" dirty="0">
                <a:solidFill>
                  <a:srgbClr val="333333"/>
                </a:solidFill>
                <a:effectLst/>
                <a:latin typeface="SourceSansProRegular"/>
              </a:rPr>
              <a:t>By contrast, if the same trust only holds 30 percent of the reporting company’s ownership interests, the same individual corporate trustee owner only owns or controls 18 percent (60 percent × 30 percent = 18 percent) of the reporting company, and thus is not a beneficial owner of the reporting company by virtue of ownership or control of ownership interests.</a:t>
            </a:r>
          </a:p>
          <a:p>
            <a:pPr marL="0" indent="0" algn="l">
              <a:buNone/>
            </a:pPr>
            <a:r>
              <a:rPr lang="en-US" sz="1100" b="0" i="0" dirty="0">
                <a:solidFill>
                  <a:srgbClr val="333333"/>
                </a:solidFill>
                <a:effectLst/>
                <a:latin typeface="SourceSansProRegular"/>
              </a:rPr>
              <a:t>The reporting company may, but is not required to, report the name of the corporate trustee in lieu of information about an individual beneficial owner only if all of the following three conditions are met:</a:t>
            </a:r>
          </a:p>
          <a:p>
            <a:pPr algn="l">
              <a:buFont typeface="Arial" panose="020B0604020202020204" pitchFamily="34" charset="0"/>
              <a:buChar char="•"/>
            </a:pPr>
            <a:r>
              <a:rPr lang="en-US" sz="1100" b="0" i="0" dirty="0">
                <a:solidFill>
                  <a:srgbClr val="333333"/>
                </a:solidFill>
                <a:effectLst/>
                <a:latin typeface="SourceSansProRegular"/>
              </a:rPr>
              <a:t>the corporate trustee is an entity that is exempt from the reporting requirements;</a:t>
            </a:r>
          </a:p>
          <a:p>
            <a:pPr algn="l">
              <a:buFont typeface="Arial" panose="020B0604020202020204" pitchFamily="34" charset="0"/>
              <a:buChar char="•"/>
            </a:pPr>
            <a:r>
              <a:rPr lang="en-US" sz="1100" b="0" i="0" dirty="0">
                <a:solidFill>
                  <a:srgbClr val="333333"/>
                </a:solidFill>
                <a:effectLst/>
                <a:latin typeface="SourceSansProRegular"/>
              </a:rPr>
              <a:t>the individual beneficial owner owns or controls at least 25 percent of ownership interests in the reporting company </a:t>
            </a:r>
            <a:r>
              <a:rPr lang="en-US" sz="1100" b="1" i="1" dirty="0">
                <a:solidFill>
                  <a:srgbClr val="333333"/>
                </a:solidFill>
                <a:effectLst/>
                <a:latin typeface="SourceSansProRegular"/>
              </a:rPr>
              <a:t>only</a:t>
            </a:r>
            <a:r>
              <a:rPr lang="en-US" sz="1100" b="0" i="0" dirty="0">
                <a:solidFill>
                  <a:srgbClr val="333333"/>
                </a:solidFill>
                <a:effectLst/>
                <a:latin typeface="SourceSansProRegular"/>
              </a:rPr>
              <a:t> by virtue of ownership interests in the corporate trustee; </a:t>
            </a:r>
            <a:r>
              <a:rPr lang="en-US" sz="1100" b="0" i="0" u="sng" dirty="0">
                <a:solidFill>
                  <a:srgbClr val="333333"/>
                </a:solidFill>
                <a:effectLst/>
                <a:latin typeface="SourceSansProRegular"/>
              </a:rPr>
              <a:t>and</a:t>
            </a:r>
            <a:endParaRPr lang="en-US" sz="1100" b="0" i="0" dirty="0">
              <a:solidFill>
                <a:srgbClr val="333333"/>
              </a:solidFill>
              <a:effectLst/>
              <a:latin typeface="SourceSansProRegular"/>
            </a:endParaRPr>
          </a:p>
          <a:p>
            <a:pPr algn="l">
              <a:buFont typeface="Arial" panose="020B0604020202020204" pitchFamily="34" charset="0"/>
              <a:buChar char="•"/>
            </a:pPr>
            <a:r>
              <a:rPr lang="en-US" sz="1100" b="0" i="0" dirty="0">
                <a:solidFill>
                  <a:srgbClr val="333333"/>
                </a:solidFill>
                <a:effectLst/>
                <a:latin typeface="SourceSansProRegular"/>
              </a:rPr>
              <a:t>the individual beneficial owner does not exercise substantial control over the reporting company.</a:t>
            </a:r>
          </a:p>
          <a:p>
            <a:pPr marL="0" indent="0" algn="l">
              <a:buNone/>
            </a:pPr>
            <a:r>
              <a:rPr lang="en-US" sz="1100" b="0" i="0" dirty="0">
                <a:solidFill>
                  <a:srgbClr val="333333"/>
                </a:solidFill>
                <a:effectLst/>
                <a:latin typeface="SourceSansProRegular"/>
              </a:rPr>
              <a:t>In addition to considering whether the beneficial owners of a corporate trustee own or control the ownership interests of a reporting company whose ownership interests are held in trust, it may be necessary to consider whether any owners of, or individuals employed or engaged by, the corporate trustee exercise substantial control over a reporting company. The factors for determining substantial control by an individual connected with a corporate trustee are the same as for any beneficial owner.</a:t>
            </a:r>
          </a:p>
          <a:p>
            <a:pPr marL="0" indent="0" algn="l">
              <a:buNone/>
            </a:pPr>
            <a:r>
              <a:rPr lang="en-US" sz="1100" b="0" i="1" dirty="0">
                <a:solidFill>
                  <a:srgbClr val="333333"/>
                </a:solidFill>
                <a:effectLst/>
                <a:latin typeface="SourceSansProRegular"/>
              </a:rPr>
              <a:t>Please see Chapter 2.1 of FinCEN’s </a:t>
            </a:r>
            <a:r>
              <a:rPr lang="en-US" sz="1100" b="0" i="1" u="none" strike="noStrike" dirty="0">
                <a:solidFill>
                  <a:srgbClr val="046B99"/>
                </a:solidFill>
                <a:effectLst/>
                <a:latin typeface="SourceSansProRegular"/>
                <a:hlinkClick r:id="rId2"/>
              </a:rPr>
              <a:t>Small Entity Compliance Guide</a:t>
            </a:r>
            <a:r>
              <a:rPr lang="en-US" sz="1100" b="0" i="1" dirty="0">
                <a:solidFill>
                  <a:srgbClr val="333333"/>
                </a:solidFill>
                <a:effectLst/>
                <a:latin typeface="SourceSansProRegular"/>
              </a:rPr>
              <a:t>, “What is substantial control?” for additional information on how to determine whether an individual has substantial control over a reporting company.</a:t>
            </a:r>
            <a:endParaRPr lang="en-US" sz="1100" b="0" i="0" dirty="0">
              <a:solidFill>
                <a:srgbClr val="333333"/>
              </a:solidFill>
              <a:effectLst/>
              <a:latin typeface="SourceSansProRegular"/>
            </a:endParaRPr>
          </a:p>
          <a:p>
            <a:pPr marL="0" indent="0" algn="l">
              <a:buNone/>
            </a:pPr>
            <a:r>
              <a:rPr lang="en-US" sz="1100" b="0" i="0" dirty="0">
                <a:solidFill>
                  <a:srgbClr val="333333"/>
                </a:solidFill>
                <a:effectLst/>
                <a:latin typeface="SourceSansProRegular"/>
              </a:rPr>
              <a:t>[Issued April 18, 2024]</a:t>
            </a:r>
          </a:p>
        </p:txBody>
      </p:sp>
    </p:spTree>
    <p:extLst>
      <p:ext uri="{BB962C8B-B14F-4D97-AF65-F5344CB8AC3E}">
        <p14:creationId xmlns:p14="http://schemas.microsoft.com/office/powerpoint/2010/main" val="525719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084BF-BC98-61AC-69B8-CEE59CE5D4E2}"/>
              </a:ext>
            </a:extLst>
          </p:cNvPr>
          <p:cNvSpPr>
            <a:spLocks noGrp="1"/>
          </p:cNvSpPr>
          <p:nvPr>
            <p:ph type="title"/>
          </p:nvPr>
        </p:nvSpPr>
        <p:spPr>
          <a:xfrm>
            <a:off x="761345" y="341366"/>
            <a:ext cx="10515600" cy="1190535"/>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Overview</a:t>
            </a:r>
          </a:p>
        </p:txBody>
      </p:sp>
      <p:sp>
        <p:nvSpPr>
          <p:cNvPr id="4" name="Content Placeholder 3">
            <a:extLst>
              <a:ext uri="{FF2B5EF4-FFF2-40B4-BE49-F238E27FC236}">
                <a16:creationId xmlns:a16="http://schemas.microsoft.com/office/drawing/2014/main" id="{45C473D5-6C28-5D8D-5F1E-AE4BAE771629}"/>
              </a:ext>
            </a:extLst>
          </p:cNvPr>
          <p:cNvSpPr>
            <a:spLocks noGrp="1"/>
          </p:cNvSpPr>
          <p:nvPr>
            <p:ph idx="4294967295"/>
          </p:nvPr>
        </p:nvSpPr>
        <p:spPr>
          <a:xfrm>
            <a:off x="761345" y="1639966"/>
            <a:ext cx="10515600" cy="5016945"/>
          </a:xfrm>
        </p:spPr>
        <p:txBody>
          <a:bodyPr>
            <a:normAutofit fontScale="92500" lnSpcReduction="20000"/>
          </a:bodyPr>
          <a:lstStyle/>
          <a:p>
            <a:pPr marL="285750" indent="-285750">
              <a:lnSpc>
                <a:spcPct val="90000"/>
              </a:lnSpc>
              <a:buFont typeface="Arial" panose="020B0604020202020204" pitchFamily="34" charset="0"/>
              <a:buChar char="•"/>
            </a:pPr>
            <a:r>
              <a:rPr lang="en-US" sz="1600" dirty="0">
                <a:latin typeface="+mj-lt"/>
              </a:rPr>
              <a:t>What is the purpose of CTA?</a:t>
            </a:r>
          </a:p>
          <a:p>
            <a:pPr marL="738187" lvl="1" indent="-285750">
              <a:lnSpc>
                <a:spcPct val="90000"/>
              </a:lnSpc>
              <a:buFont typeface="Arial" panose="020B0604020202020204" pitchFamily="34" charset="0"/>
              <a:buChar char="•"/>
            </a:pPr>
            <a:r>
              <a:rPr lang="en-US" sz="1600" dirty="0">
                <a:latin typeface="+mj-lt"/>
              </a:rPr>
              <a:t>Combat money laundering and terrorism financing; crack down on the hiding of “dirty money” in entities</a:t>
            </a:r>
          </a:p>
          <a:p>
            <a:pPr marL="285750" indent="-285750">
              <a:lnSpc>
                <a:spcPct val="90000"/>
              </a:lnSpc>
              <a:buFont typeface="Arial" panose="020B0604020202020204" pitchFamily="34" charset="0"/>
              <a:buChar char="•"/>
            </a:pPr>
            <a:r>
              <a:rPr lang="en-US" sz="1600" dirty="0">
                <a:latin typeface="+mj-lt"/>
              </a:rPr>
              <a:t>How does it work?</a:t>
            </a:r>
          </a:p>
          <a:p>
            <a:pPr marL="738187" lvl="1" indent="-285750">
              <a:lnSpc>
                <a:spcPct val="90000"/>
              </a:lnSpc>
              <a:buFont typeface="Arial" panose="020B0604020202020204" pitchFamily="34" charset="0"/>
              <a:buChar char="•"/>
            </a:pPr>
            <a:r>
              <a:rPr lang="en-US" sz="1600" dirty="0">
                <a:latin typeface="+mj-lt"/>
              </a:rPr>
              <a:t>CTA requires a reporting company to file a report identifying its beneficial owners and company applicant.*</a:t>
            </a:r>
          </a:p>
          <a:p>
            <a:pPr marL="738187" lvl="1" indent="-285750">
              <a:lnSpc>
                <a:spcPct val="90000"/>
              </a:lnSpc>
              <a:buFont typeface="Arial" panose="020B0604020202020204" pitchFamily="34" charset="0"/>
              <a:buChar char="•"/>
            </a:pPr>
            <a:r>
              <a:rPr lang="en-US" sz="1600" dirty="0">
                <a:latin typeface="+mj-lt"/>
              </a:rPr>
              <a:t>The report discloses:</a:t>
            </a:r>
          </a:p>
          <a:p>
            <a:pPr marL="1195387" lvl="2" indent="-285750"/>
            <a:r>
              <a:rPr lang="en-US" sz="1200" dirty="0">
                <a:latin typeface="+mj-lt"/>
              </a:rPr>
              <a:t>For the reporting company – its name, address, jurisdiction of formation or registration, </a:t>
            </a:r>
            <a:r>
              <a:rPr lang="en-US" sz="1200" dirty="0" err="1">
                <a:latin typeface="+mj-lt"/>
              </a:rPr>
              <a:t>EIN</a:t>
            </a:r>
            <a:endParaRPr lang="en-US" sz="1200" dirty="0">
              <a:latin typeface="+mj-lt"/>
            </a:endParaRPr>
          </a:p>
          <a:p>
            <a:pPr marL="1195387" lvl="2" indent="-285750"/>
            <a:r>
              <a:rPr lang="en-US" sz="1200" dirty="0">
                <a:latin typeface="+mj-lt"/>
              </a:rPr>
              <a:t>For each beneficial owner and company applicant - name, address, date of birth and photo id</a:t>
            </a:r>
          </a:p>
          <a:p>
            <a:pPr marL="738187" lvl="1" indent="-285750"/>
            <a:r>
              <a:rPr lang="en-US" sz="1400" dirty="0">
                <a:latin typeface="+mj-lt"/>
              </a:rPr>
              <a:t>Option to obtain a FinCEN identifier</a:t>
            </a:r>
          </a:p>
          <a:p>
            <a:pPr marL="285750" indent="-285750">
              <a:lnSpc>
                <a:spcPct val="90000"/>
              </a:lnSpc>
              <a:buFont typeface="Arial" panose="020B0604020202020204" pitchFamily="34" charset="0"/>
              <a:buChar char="•"/>
            </a:pPr>
            <a:r>
              <a:rPr lang="en-US" sz="1600" dirty="0">
                <a:latin typeface="+mj-lt"/>
              </a:rPr>
              <a:t>Which companies are subject to the CTA?</a:t>
            </a:r>
          </a:p>
          <a:p>
            <a:pPr marL="738187" lvl="1" indent="-285750">
              <a:lnSpc>
                <a:spcPct val="90000"/>
              </a:lnSpc>
              <a:buFont typeface="Arial" panose="020B0604020202020204" pitchFamily="34" charset="0"/>
              <a:buChar char="•"/>
            </a:pPr>
            <a:r>
              <a:rPr lang="en-US" sz="1600" dirty="0">
                <a:latin typeface="+mj-lt"/>
              </a:rPr>
              <a:t>Designed to apply to smaller, private entities, and not large, highly regulated companies</a:t>
            </a:r>
          </a:p>
          <a:p>
            <a:pPr marL="738187" lvl="1" indent="-285750">
              <a:lnSpc>
                <a:spcPct val="90000"/>
              </a:lnSpc>
              <a:buFont typeface="Arial" panose="020B0604020202020204" pitchFamily="34" charset="0"/>
              <a:buChar char="•"/>
            </a:pPr>
            <a:r>
              <a:rPr lang="en-US" sz="1600" dirty="0">
                <a:latin typeface="+mj-lt"/>
              </a:rPr>
              <a:t>23 exceptions to “Reporting Company.” Analysis will be required on case-by-case basis</a:t>
            </a:r>
          </a:p>
          <a:p>
            <a:pPr marL="285750" indent="-285750">
              <a:lnSpc>
                <a:spcPct val="90000"/>
              </a:lnSpc>
              <a:buFont typeface="Arial" panose="020B0604020202020204" pitchFamily="34" charset="0"/>
              <a:buChar char="•"/>
            </a:pPr>
            <a:r>
              <a:rPr lang="en-US" sz="1600" dirty="0">
                <a:latin typeface="+mj-lt"/>
              </a:rPr>
              <a:t>When is it effective?</a:t>
            </a:r>
          </a:p>
          <a:p>
            <a:pPr marL="738187" lvl="1" indent="-285750">
              <a:lnSpc>
                <a:spcPct val="90000"/>
              </a:lnSpc>
              <a:buFont typeface="Arial" panose="020B0604020202020204" pitchFamily="34" charset="0"/>
              <a:buChar char="•"/>
            </a:pPr>
            <a:r>
              <a:rPr lang="en-US" sz="1600" dirty="0">
                <a:latin typeface="+mj-lt"/>
              </a:rPr>
              <a:t>Entities created prior to 2024 – must file a report by January 1, 2025</a:t>
            </a:r>
          </a:p>
          <a:p>
            <a:pPr marL="738187" lvl="1" indent="-285750">
              <a:lnSpc>
                <a:spcPct val="90000"/>
              </a:lnSpc>
              <a:buFont typeface="Arial" panose="020B0604020202020204" pitchFamily="34" charset="0"/>
              <a:buChar char="•"/>
            </a:pPr>
            <a:r>
              <a:rPr lang="en-US" sz="1600" dirty="0">
                <a:latin typeface="+mj-lt"/>
              </a:rPr>
              <a:t>Entities created in 2024 – have 90 days to file a report</a:t>
            </a:r>
          </a:p>
          <a:p>
            <a:pPr marL="738187" lvl="1" indent="-285750">
              <a:lnSpc>
                <a:spcPct val="90000"/>
              </a:lnSpc>
              <a:buFont typeface="Arial" panose="020B0604020202020204" pitchFamily="34" charset="0"/>
              <a:buChar char="•"/>
            </a:pPr>
            <a:r>
              <a:rPr lang="en-US" sz="1600" dirty="0">
                <a:latin typeface="+mj-lt"/>
              </a:rPr>
              <a:t>Entities created in 2025 and beyond – have 30 days to file a report</a:t>
            </a:r>
          </a:p>
          <a:p>
            <a:pPr marL="738187" lvl="1" indent="-285750">
              <a:lnSpc>
                <a:spcPct val="90000"/>
              </a:lnSpc>
              <a:buFont typeface="Arial" panose="020B0604020202020204" pitchFamily="34" charset="0"/>
              <a:buChar char="•"/>
            </a:pPr>
            <a:r>
              <a:rPr lang="en-US" sz="1600" dirty="0">
                <a:latin typeface="+mj-lt"/>
              </a:rPr>
              <a:t>Company applicants need to be identified for entities created </a:t>
            </a:r>
            <a:r>
              <a:rPr lang="en-US" sz="1600" i="1" dirty="0">
                <a:latin typeface="+mj-lt"/>
              </a:rPr>
              <a:t>in 2024 and after</a:t>
            </a:r>
          </a:p>
          <a:p>
            <a:pPr marL="285750" indent="-285750">
              <a:lnSpc>
                <a:spcPct val="90000"/>
              </a:lnSpc>
              <a:buFont typeface="Arial" panose="020B0604020202020204" pitchFamily="34" charset="0"/>
              <a:buChar char="•"/>
            </a:pPr>
            <a:r>
              <a:rPr lang="en-US" sz="1600" dirty="0">
                <a:latin typeface="+mj-lt"/>
              </a:rPr>
              <a:t>How is information reported to </a:t>
            </a:r>
            <a:r>
              <a:rPr lang="en-US" sz="1600" dirty="0" err="1">
                <a:latin typeface="+mj-lt"/>
              </a:rPr>
              <a:t>FinCEN</a:t>
            </a:r>
            <a:r>
              <a:rPr lang="en-US" sz="1600" dirty="0">
                <a:latin typeface="+mj-lt"/>
              </a:rPr>
              <a:t>?</a:t>
            </a:r>
          </a:p>
          <a:p>
            <a:pPr marL="738187" lvl="1" indent="-285750">
              <a:lnSpc>
                <a:spcPct val="90000"/>
              </a:lnSpc>
              <a:buFont typeface="Arial" panose="020B0604020202020204" pitchFamily="34" charset="0"/>
              <a:buChar char="•"/>
            </a:pPr>
            <a:r>
              <a:rPr lang="en-US" sz="1600" dirty="0">
                <a:latin typeface="+mj-lt"/>
              </a:rPr>
              <a:t>Compliance is intended to be handled electronically through Beneficial Owner Secure System (“BOSS”)</a:t>
            </a:r>
          </a:p>
          <a:p>
            <a:pPr marL="0" indent="0">
              <a:buNone/>
            </a:pPr>
            <a:endParaRPr lang="en-US" sz="1200" dirty="0"/>
          </a:p>
          <a:p>
            <a:pPr marL="0" indent="0">
              <a:buNone/>
            </a:pPr>
            <a:r>
              <a:rPr lang="en-US" sz="1200" dirty="0"/>
              <a:t>*Information about the company applicant does not need to be provided for a reporting company in existence prior to Jan. 1, 2024</a:t>
            </a:r>
          </a:p>
          <a:p>
            <a:endParaRPr lang="en-US" dirty="0"/>
          </a:p>
        </p:txBody>
      </p:sp>
      <p:sp>
        <p:nvSpPr>
          <p:cNvPr id="3" name="Slide Number Placeholder 2"/>
          <p:cNvSpPr>
            <a:spLocks noGrp="1"/>
          </p:cNvSpPr>
          <p:nvPr>
            <p:ph type="sldNum" sz="quarter" idx="12"/>
          </p:nvPr>
        </p:nvSpPr>
        <p:spPr/>
        <p:txBody>
          <a:bodyPr/>
          <a:lstStyle/>
          <a:p>
            <a:fld id="{B5E999DE-65CB-4C83-8A6F-C3C10AD95814}" type="slidenum">
              <a:rPr lang="en-US" smtClean="0"/>
              <a:t>2</a:t>
            </a:fld>
            <a:endParaRPr lang="en-US"/>
          </a:p>
        </p:txBody>
      </p:sp>
    </p:spTree>
    <p:extLst>
      <p:ext uri="{BB962C8B-B14F-4D97-AF65-F5344CB8AC3E}">
        <p14:creationId xmlns:p14="http://schemas.microsoft.com/office/powerpoint/2010/main" val="207779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A4E14-C2C3-260F-2E0C-B4846C1B7A64}"/>
              </a:ext>
            </a:extLst>
          </p:cNvPr>
          <p:cNvSpPr>
            <a:spLocks noGrp="1"/>
          </p:cNvSpPr>
          <p:nvPr>
            <p:ph type="title"/>
          </p:nvPr>
        </p:nvSpPr>
        <p:spPr>
          <a:xfrm>
            <a:off x="311340" y="259596"/>
            <a:ext cx="11569320" cy="91719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Does the Subsidiary Exception Apply to Trusts?</a:t>
            </a:r>
            <a:endParaRPr lang="en-US" sz="4000" b="1" dirty="0">
              <a:solidFill>
                <a:schemeClr val="bg1"/>
              </a:solidFill>
              <a:highlight>
                <a:srgbClr val="FFFF00"/>
              </a:highlight>
              <a:latin typeface="+mj-lt"/>
            </a:endParaRPr>
          </a:p>
        </p:txBody>
      </p:sp>
      <p:sp>
        <p:nvSpPr>
          <p:cNvPr id="3" name="Slide Number Placeholder 2"/>
          <p:cNvSpPr>
            <a:spLocks noGrp="1"/>
          </p:cNvSpPr>
          <p:nvPr>
            <p:ph type="sldNum" sz="quarter" idx="12"/>
          </p:nvPr>
        </p:nvSpPr>
        <p:spPr/>
        <p:txBody>
          <a:bodyPr/>
          <a:lstStyle/>
          <a:p>
            <a:fld id="{B5E999DE-65CB-4C83-8A6F-C3C10AD95814}" type="slidenum">
              <a:rPr lang="en-US" smtClean="0"/>
              <a:t>20</a:t>
            </a:fld>
            <a:endParaRPr lang="en-US" dirty="0"/>
          </a:p>
        </p:txBody>
      </p:sp>
      <p:sp>
        <p:nvSpPr>
          <p:cNvPr id="12" name="TextBox 11">
            <a:extLst>
              <a:ext uri="{FF2B5EF4-FFF2-40B4-BE49-F238E27FC236}">
                <a16:creationId xmlns:a16="http://schemas.microsoft.com/office/drawing/2014/main" id="{1A376811-551E-BFE3-5F56-6669E56267F1}"/>
              </a:ext>
            </a:extLst>
          </p:cNvPr>
          <p:cNvSpPr txBox="1"/>
          <p:nvPr/>
        </p:nvSpPr>
        <p:spPr>
          <a:xfrm>
            <a:off x="10291480" y="1345144"/>
            <a:ext cx="1129553" cy="369332"/>
          </a:xfrm>
          <a:prstGeom prst="rect">
            <a:avLst/>
          </a:prstGeom>
          <a:noFill/>
        </p:spPr>
        <p:txBody>
          <a:bodyPr wrap="square" rtlCol="0">
            <a:spAutoFit/>
          </a:bodyPr>
          <a:lstStyle/>
          <a:p>
            <a:r>
              <a:rPr lang="en-US" dirty="0"/>
              <a:t>   </a:t>
            </a:r>
          </a:p>
        </p:txBody>
      </p:sp>
      <p:sp>
        <p:nvSpPr>
          <p:cNvPr id="7" name="Content Placeholder 2">
            <a:extLst>
              <a:ext uri="{FF2B5EF4-FFF2-40B4-BE49-F238E27FC236}">
                <a16:creationId xmlns:a16="http://schemas.microsoft.com/office/drawing/2014/main" id="{1CD15877-6E18-6190-A16D-696F5ACBCE45}"/>
              </a:ext>
            </a:extLst>
          </p:cNvPr>
          <p:cNvSpPr txBox="1">
            <a:spLocks/>
          </p:cNvSpPr>
          <p:nvPr/>
        </p:nvSpPr>
        <p:spPr>
          <a:xfrm>
            <a:off x="0" y="1714476"/>
            <a:ext cx="11569320" cy="5096003"/>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spcAft>
                <a:spcPts val="533"/>
              </a:spcAft>
            </a:pPr>
            <a:r>
              <a:rPr lang="en-US" sz="4800" dirty="0"/>
              <a:t>Query: Does Y LLC below qualify for the Subsidiary Exception due Trust Company A holding all interests therein as trustee?</a:t>
            </a:r>
          </a:p>
          <a:p>
            <a:pPr lvl="3">
              <a:lnSpc>
                <a:spcPct val="120000"/>
              </a:lnSpc>
              <a:spcBef>
                <a:spcPts val="0"/>
              </a:spcBef>
            </a:pPr>
            <a:r>
              <a:rPr lang="en-US" sz="4800" dirty="0"/>
              <a:t>Trust Company A is incorporated in State Q.</a:t>
            </a:r>
          </a:p>
          <a:p>
            <a:pPr lvl="3">
              <a:lnSpc>
                <a:spcPct val="120000"/>
              </a:lnSpc>
              <a:spcBef>
                <a:spcPts val="0"/>
              </a:spcBef>
            </a:pPr>
            <a:r>
              <a:rPr lang="en-US" sz="4800" dirty="0"/>
              <a:t>Trust Company A is not itself a Reporting Company due to the Large Operating Company Exception.</a:t>
            </a:r>
          </a:p>
          <a:p>
            <a:pPr lvl="3">
              <a:lnSpc>
                <a:spcPct val="120000"/>
              </a:lnSpc>
              <a:spcBef>
                <a:spcPts val="0"/>
              </a:spcBef>
            </a:pPr>
            <a:r>
              <a:rPr lang="en-US" sz="4800" dirty="0"/>
              <a:t>Trust Company A as trustee of Trust X holds all interests in Y LLC.</a:t>
            </a:r>
          </a:p>
          <a:p>
            <a:pPr lvl="3">
              <a:lnSpc>
                <a:spcPct val="120000"/>
              </a:lnSpc>
              <a:spcBef>
                <a:spcPts val="0"/>
              </a:spcBef>
            </a:pPr>
            <a:r>
              <a:rPr lang="en-US" sz="4800" dirty="0"/>
              <a:t>Y LLC is a non-operating entity that holds residential real estate. </a:t>
            </a:r>
          </a:p>
          <a:p>
            <a:pPr lvl="2">
              <a:spcAft>
                <a:spcPts val="533"/>
              </a:spcAft>
            </a:pPr>
            <a:r>
              <a:rPr lang="en-US" sz="4800" dirty="0"/>
              <a:t>Analysis –</a:t>
            </a:r>
          </a:p>
          <a:p>
            <a:pPr lvl="3">
              <a:lnSpc>
                <a:spcPct val="120000"/>
              </a:lnSpc>
              <a:spcBef>
                <a:spcPts val="0"/>
              </a:spcBef>
            </a:pPr>
            <a:r>
              <a:rPr lang="en-US" sz="4800" dirty="0"/>
              <a:t>Subsidiary Exception applies to an entity the “ownership interests” of which are “controlled or wholly owned”  directly or indirectly, by one or more entities that are not Reporting Companies.</a:t>
            </a:r>
          </a:p>
          <a:p>
            <a:pPr lvl="3">
              <a:lnSpc>
                <a:spcPct val="120000"/>
              </a:lnSpc>
              <a:spcBef>
                <a:spcPts val="0"/>
              </a:spcBef>
            </a:pPr>
            <a:r>
              <a:rPr lang="en-US" sz="4800" dirty="0"/>
              <a:t>Trust Company A does not control or wholly own the interests in Y LLC in its own name; rather, it holds these interests as a fiduciary.</a:t>
            </a:r>
          </a:p>
          <a:p>
            <a:pPr lvl="3">
              <a:lnSpc>
                <a:spcPct val="120000"/>
              </a:lnSpc>
              <a:spcBef>
                <a:spcPts val="0"/>
              </a:spcBef>
            </a:pPr>
            <a:r>
              <a:rPr lang="en-US" sz="4800" dirty="0"/>
              <a:t>When ascertaining whether a trust company “controls or wholly owns” the interests in the Reporting Company, consider </a:t>
            </a:r>
            <a:r>
              <a:rPr lang="en-US" sz="4800" dirty="0">
                <a:ea typeface="Calibri" panose="020F0502020204030204" pitchFamily="34" charset="0"/>
              </a:rPr>
              <a:t>Section 2 of Restatement 2d of Trusts:</a:t>
            </a:r>
          </a:p>
          <a:p>
            <a:pPr lvl="4">
              <a:lnSpc>
                <a:spcPct val="120000"/>
              </a:lnSpc>
              <a:spcBef>
                <a:spcPts val="0"/>
              </a:spcBef>
            </a:pPr>
            <a:r>
              <a:rPr lang="en-US" sz="4800" dirty="0">
                <a:ea typeface="Calibri" panose="020F0502020204030204" pitchFamily="34" charset="0"/>
              </a:rPr>
              <a:t>“A trust is a fiduciary relationship with respect to property, subjecting the person by whom the title to the property is held to equitable duties to deal with the property for the benefit of another person, which arises as a result of a manifestation of an intention to create it.”</a:t>
            </a:r>
          </a:p>
          <a:p>
            <a:pPr lvl="4">
              <a:lnSpc>
                <a:spcPct val="120000"/>
              </a:lnSpc>
              <a:spcBef>
                <a:spcPts val="0"/>
              </a:spcBef>
            </a:pPr>
            <a:r>
              <a:rPr lang="en-US" sz="4800" dirty="0">
                <a:ea typeface="Calibri" panose="020F0502020204030204" pitchFamily="34" charset="0"/>
              </a:rPr>
              <a:t>This definition refers to a trustee having “title,” not “ownership,” of trust property. Comment d of the above section addresses this:</a:t>
            </a:r>
          </a:p>
          <a:p>
            <a:pPr lvl="5">
              <a:lnSpc>
                <a:spcPct val="120000"/>
              </a:lnSpc>
              <a:spcBef>
                <a:spcPts val="0"/>
              </a:spcBef>
            </a:pPr>
            <a:r>
              <a:rPr lang="en-US" sz="4800" i="1" dirty="0">
                <a:ea typeface="Calibri" panose="020F0502020204030204" pitchFamily="34" charset="0"/>
              </a:rPr>
              <a:t>Title and ownership</a:t>
            </a:r>
            <a:r>
              <a:rPr lang="en-US" sz="4800" dirty="0">
                <a:ea typeface="Calibri" panose="020F0502020204030204" pitchFamily="34" charset="0"/>
              </a:rPr>
              <a:t>.  The term "owner" is used in the Restatement to indicate a person in whom one or more interests are vested for his own benefit. The person in whom the interests are vested has "title" to the interests whether he holds them for his own benefit or for the benefit of another. Thus the term "title," unlike "ownership," is a colorless word; to say without more that a person has title to certain property does not indicate whether he holds such property for his own benefit or as trustee.</a:t>
            </a:r>
          </a:p>
          <a:p>
            <a:pPr lvl="5">
              <a:lnSpc>
                <a:spcPct val="120000"/>
              </a:lnSpc>
              <a:spcBef>
                <a:spcPts val="0"/>
              </a:spcBef>
            </a:pPr>
            <a:r>
              <a:rPr lang="en-US" sz="4800" dirty="0">
                <a:ea typeface="Calibri" panose="020F0502020204030204" pitchFamily="34" charset="0"/>
              </a:rPr>
              <a:t>“A person is termed ‘owner of a thing’ if he has complete property in the thing . . . . The phrase ‘title to a thing’ denotes an aggregate of interests in the thing of such an extent that if the person who has the title is not under a duty to deal with the interests for the benefit of another person, he is owner of the thing.”</a:t>
            </a:r>
          </a:p>
          <a:p>
            <a:pPr lvl="3">
              <a:lnSpc>
                <a:spcPct val="120000"/>
              </a:lnSpc>
              <a:spcBef>
                <a:spcPts val="0"/>
              </a:spcBef>
            </a:pPr>
            <a:r>
              <a:rPr lang="en-US" sz="4800" dirty="0">
                <a:ea typeface="Calibri" panose="020F0502020204030204" pitchFamily="34" charset="0"/>
              </a:rPr>
              <a:t>Since a trustee has title, but not ownership, of the trust property, arguably the subsidiary exception should not apply to Y LLC in the above example, so Y LLC is a Reporting Company.</a:t>
            </a:r>
          </a:p>
          <a:p>
            <a:pPr marL="0">
              <a:lnSpc>
                <a:spcPct val="120000"/>
              </a:lnSpc>
              <a:spcBef>
                <a:spcPts val="0"/>
              </a:spcBef>
            </a:pPr>
            <a:endParaRPr lang="en-US" sz="5600" dirty="0">
              <a:ea typeface="Calibri" panose="020F0502020204030204" pitchFamily="34" charset="0"/>
            </a:endParaRPr>
          </a:p>
          <a:p>
            <a:pPr lvl="3">
              <a:spcAft>
                <a:spcPts val="533"/>
              </a:spcAft>
            </a:pPr>
            <a:endParaRPr lang="en-US" sz="1467" dirty="0"/>
          </a:p>
        </p:txBody>
      </p:sp>
    </p:spTree>
    <p:extLst>
      <p:ext uri="{BB962C8B-B14F-4D97-AF65-F5344CB8AC3E}">
        <p14:creationId xmlns:p14="http://schemas.microsoft.com/office/powerpoint/2010/main" val="2118869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084BF-BC98-61AC-69B8-CEE59CE5D4E2}"/>
              </a:ext>
            </a:extLst>
          </p:cNvPr>
          <p:cNvSpPr>
            <a:spLocks noGrp="1"/>
          </p:cNvSpPr>
          <p:nvPr>
            <p:ph type="title"/>
          </p:nvPr>
        </p:nvSpPr>
        <p:spPr>
          <a:xfrm>
            <a:off x="761345" y="341366"/>
            <a:ext cx="10515600" cy="1190535"/>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Helpful Reporting FAQs</a:t>
            </a:r>
          </a:p>
        </p:txBody>
      </p:sp>
      <p:sp>
        <p:nvSpPr>
          <p:cNvPr id="4" name="Content Placeholder 3">
            <a:extLst>
              <a:ext uri="{FF2B5EF4-FFF2-40B4-BE49-F238E27FC236}">
                <a16:creationId xmlns:a16="http://schemas.microsoft.com/office/drawing/2014/main" id="{45C473D5-6C28-5D8D-5F1E-AE4BAE771629}"/>
              </a:ext>
            </a:extLst>
          </p:cNvPr>
          <p:cNvSpPr>
            <a:spLocks noGrp="1"/>
          </p:cNvSpPr>
          <p:nvPr>
            <p:ph idx="4294967295"/>
          </p:nvPr>
        </p:nvSpPr>
        <p:spPr>
          <a:xfrm>
            <a:off x="262218" y="1637295"/>
            <a:ext cx="10866810" cy="4474394"/>
          </a:xfrm>
        </p:spPr>
        <p:txBody>
          <a:bodyPr>
            <a:noAutofit/>
          </a:bodyPr>
          <a:lstStyle/>
          <a:p>
            <a:pPr lvl="2"/>
            <a:r>
              <a:rPr lang="en-US" sz="1500" i="1" dirty="0"/>
              <a:t>Who is reported on initial BOI report? FAQ G.4. </a:t>
            </a:r>
            <a:r>
              <a:rPr lang="en-US" sz="1500" dirty="0"/>
              <a:t>- An initial BOI report should only include the beneficial owners as of the time of the filing (leads to conclusion that a Reporting Company formed before 2024 reports beneficial owners as of date report is filed, not as of the January 1, 2024 effective date of regulations).</a:t>
            </a:r>
          </a:p>
          <a:p>
            <a:pPr marL="914400" lvl="2" indent="0">
              <a:buNone/>
            </a:pPr>
            <a:endParaRPr lang="en-US" sz="1500" dirty="0"/>
          </a:p>
          <a:p>
            <a:pPr lvl="2"/>
            <a:r>
              <a:rPr lang="en-US" sz="1500" i="1" dirty="0"/>
              <a:t>Companies that ceased to exist before 2024. FAQ C. 13. –</a:t>
            </a:r>
          </a:p>
          <a:p>
            <a:pPr lvl="3"/>
            <a:r>
              <a:rPr lang="en-US" sz="1500" dirty="0"/>
              <a:t>A company is not required to report its beneficial ownership information to FinCEN if it ceased to exist as a legal entity before January 1, 2024, meaning that it entirely completed the process of formally and irrevocably dissolving. </a:t>
            </a:r>
          </a:p>
          <a:p>
            <a:pPr lvl="3"/>
            <a:r>
              <a:rPr lang="en-US" sz="1500" dirty="0"/>
              <a:t>A company completes the process of dissolving by, for example, filing dissolution paperwork, receiving written confirmation of dissolution, paying related taxes or fees, ceasing to conduct any business, and winding up its affairs. </a:t>
            </a:r>
          </a:p>
          <a:p>
            <a:pPr lvl="3"/>
            <a:r>
              <a:rPr lang="en-US" sz="1500" dirty="0"/>
              <a:t>For entities that existed on or after January 1, 2024, the inactive entity exemption cannot apply and CTA filing is required. </a:t>
            </a:r>
          </a:p>
          <a:p>
            <a:pPr lvl="2"/>
            <a:r>
              <a:rPr lang="en-US" sz="1500" dirty="0"/>
              <a:t> </a:t>
            </a:r>
            <a:r>
              <a:rPr lang="en-US" sz="1500" i="1" dirty="0"/>
              <a:t>Companies that ceased to exist on or after January 1, 2024. FAQ C. 13. – </a:t>
            </a:r>
            <a:r>
              <a:rPr lang="en-US" sz="1500" dirty="0"/>
              <a:t>If a company created before 2024 or on or after January 1, 2024, ceased to exist on or after January 1, 2024, then it is required to report its beneficial ownership information to FinCEN—even if it ceased to exist before its initial beneficial ownership information report was due. </a:t>
            </a:r>
            <a:br>
              <a:rPr lang="en-US" sz="1500" dirty="0"/>
            </a:br>
            <a:endParaRPr lang="en-US" sz="1500" dirty="0"/>
          </a:p>
          <a:p>
            <a:pPr lvl="2"/>
            <a:r>
              <a:rPr lang="en-US" sz="1500" i="1" dirty="0"/>
              <a:t>Who is reported if new Reporting Company ceases to exist before report is due? FAQ G.4. </a:t>
            </a:r>
            <a:r>
              <a:rPr lang="en-US" sz="1500" dirty="0"/>
              <a:t>- If a reporting company created in 2024 or later ceases to exist before expiration the 30- or 90-day period to report beneficial ownership information to FinCEN, but no one submits the reporting company’s initial beneficial ownership information report to FinCEN until after reporting company ceases to exist, then the BOI report should reflect the beneficial ownership information accurate as of the moment prior to the Reporting Company ceasing to exist.</a:t>
            </a:r>
          </a:p>
        </p:txBody>
      </p:sp>
      <p:sp>
        <p:nvSpPr>
          <p:cNvPr id="3" name="Slide Number Placeholder 2"/>
          <p:cNvSpPr>
            <a:spLocks noGrp="1"/>
          </p:cNvSpPr>
          <p:nvPr>
            <p:ph type="sldNum" sz="quarter" idx="12"/>
          </p:nvPr>
        </p:nvSpPr>
        <p:spPr/>
        <p:txBody>
          <a:bodyPr/>
          <a:lstStyle/>
          <a:p>
            <a:fld id="{B5E999DE-65CB-4C83-8A6F-C3C10AD95814}" type="slidenum">
              <a:rPr lang="en-US" sz="1500" smtClean="0"/>
              <a:t>21</a:t>
            </a:fld>
            <a:endParaRPr lang="en-US" sz="1500"/>
          </a:p>
        </p:txBody>
      </p:sp>
    </p:spTree>
    <p:extLst>
      <p:ext uri="{BB962C8B-B14F-4D97-AF65-F5344CB8AC3E}">
        <p14:creationId xmlns:p14="http://schemas.microsoft.com/office/powerpoint/2010/main" val="4269747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itle 5">
            <a:extLst>
              <a:ext uri="{FF2B5EF4-FFF2-40B4-BE49-F238E27FC236}">
                <a16:creationId xmlns:a16="http://schemas.microsoft.com/office/drawing/2014/main" id="{6F2EF7BA-7DC9-4A76-A46A-EC31A5AE9BC5}"/>
              </a:ext>
            </a:extLst>
          </p:cNvPr>
          <p:cNvSpPr>
            <a:spLocks noGrp="1"/>
          </p:cNvSpPr>
          <p:nvPr>
            <p:ph type="title"/>
          </p:nvPr>
        </p:nvSpPr>
        <p:spPr>
          <a:xfrm>
            <a:off x="-211057" y="957413"/>
            <a:ext cx="8837458" cy="985072"/>
          </a:xfrm>
        </p:spPr>
        <p:txBody>
          <a:bodyPr>
            <a:normAutofit/>
          </a:bodyPr>
          <a:lstStyle/>
          <a:p>
            <a:pPr algn="ctr"/>
            <a:r>
              <a:rPr lang="en-US" dirty="0">
                <a:solidFill>
                  <a:schemeClr val="bg1"/>
                </a:solidFill>
                <a:latin typeface="+mn-lt"/>
              </a:rPr>
              <a:t>MODERN TRUST STRUCTURE W/ REPORTING ENTITY</a:t>
            </a:r>
          </a:p>
        </p:txBody>
      </p:sp>
      <p:sp>
        <p:nvSpPr>
          <p:cNvPr id="198" name="Freeform: Shape 197">
            <a:extLst>
              <a:ext uri="{FF2B5EF4-FFF2-40B4-BE49-F238E27FC236}">
                <a16:creationId xmlns:a16="http://schemas.microsoft.com/office/drawing/2014/main" id="{BFDEE06F-7F6C-4BD2-9410-10313E226F2B}"/>
              </a:ext>
            </a:extLst>
          </p:cNvPr>
          <p:cNvSpPr/>
          <p:nvPr/>
        </p:nvSpPr>
        <p:spPr>
          <a:xfrm>
            <a:off x="244999" y="1109515"/>
            <a:ext cx="11832663" cy="5324536"/>
          </a:xfrm>
          <a:custGeom>
            <a:avLst/>
            <a:gdLst>
              <a:gd name="connsiteX0" fmla="*/ 0 w 4049432"/>
              <a:gd name="connsiteY0" fmla="*/ 0 h 910429"/>
              <a:gd name="connsiteX1" fmla="*/ 4049432 w 4049432"/>
              <a:gd name="connsiteY1" fmla="*/ 0 h 910429"/>
              <a:gd name="connsiteX2" fmla="*/ 4049432 w 4049432"/>
              <a:gd name="connsiteY2" fmla="*/ 910429 h 910429"/>
              <a:gd name="connsiteX3" fmla="*/ 0 w 4049432"/>
              <a:gd name="connsiteY3" fmla="*/ 910429 h 910429"/>
              <a:gd name="connsiteX4" fmla="*/ 0 w 4049432"/>
              <a:gd name="connsiteY4" fmla="*/ 0 h 910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9432" h="910429">
                <a:moveTo>
                  <a:pt x="0" y="0"/>
                </a:moveTo>
                <a:lnTo>
                  <a:pt x="4049432" y="0"/>
                </a:lnTo>
                <a:lnTo>
                  <a:pt x="4049432" y="910429"/>
                </a:lnTo>
                <a:lnTo>
                  <a:pt x="0" y="910429"/>
                </a:lnTo>
                <a:lnTo>
                  <a:pt x="0" y="0"/>
                </a:lnTo>
                <a:close/>
              </a:path>
            </a:pathLst>
          </a:custGeom>
          <a:solidFill>
            <a:schemeClr val="bg1">
              <a:lumMod val="85000"/>
            </a:schemeClr>
          </a:solidFill>
          <a:ln w="25400" cap="flat" cmpd="sng" algn="ctr">
            <a:solidFill>
              <a:sysClr val="window" lastClr="FFFFFF">
                <a:hueOff val="0"/>
                <a:satOff val="0"/>
                <a:lumOff val="0"/>
                <a:alphaOff val="0"/>
              </a:sysClr>
            </a:solidFill>
            <a:prstDash val="solid"/>
          </a:ln>
          <a:effectLst/>
        </p:spPr>
        <p:txBody>
          <a:bodyPr spcFirstLastPara="0" vert="horz" wrap="square" lIns="6668" tIns="6668" rIns="6668" bIns="6668" numCol="1" spcCol="1270" anchor="t" anchorCtr="0">
            <a:noAutofit/>
          </a:bodyPr>
          <a:lstStyle/>
          <a:p>
            <a:pPr algn="ctr" defTabSz="466713">
              <a:lnSpc>
                <a:spcPct val="90000"/>
              </a:lnSpc>
              <a:spcBef>
                <a:spcPct val="0"/>
              </a:spcBef>
              <a:spcAft>
                <a:spcPct val="35000"/>
              </a:spcAft>
              <a:defRPr/>
            </a:pPr>
            <a:endParaRPr lang="en-US" sz="825" kern="0" dirty="0">
              <a:solidFill>
                <a:srgbClr val="5685AD"/>
              </a:solidFill>
              <a:latin typeface="Calibri"/>
            </a:endParaRPr>
          </a:p>
        </p:txBody>
      </p:sp>
      <p:sp>
        <p:nvSpPr>
          <p:cNvPr id="78" name="Rectangle 77">
            <a:extLst>
              <a:ext uri="{FF2B5EF4-FFF2-40B4-BE49-F238E27FC236}">
                <a16:creationId xmlns:a16="http://schemas.microsoft.com/office/drawing/2014/main" id="{46352B3F-E135-4578-BC09-38E3C16BB85A}"/>
              </a:ext>
            </a:extLst>
          </p:cNvPr>
          <p:cNvSpPr/>
          <p:nvPr/>
        </p:nvSpPr>
        <p:spPr>
          <a:xfrm>
            <a:off x="2026871" y="1614089"/>
            <a:ext cx="2255932" cy="418921"/>
          </a:xfrm>
          <a:prstGeom prst="rect">
            <a:avLst/>
          </a:prstGeom>
          <a:solidFill>
            <a:srgbClr val="6B5458"/>
          </a:solidFill>
          <a:ln w="25400" cap="flat" cmpd="sng" algn="ctr">
            <a:solidFill>
              <a:srgbClr val="6B5458"/>
            </a:solidFill>
            <a:prstDash val="solid"/>
          </a:ln>
          <a:effectLst/>
        </p:spPr>
        <p:txBody>
          <a:bodyPr rtlCol="0" anchor="ctr"/>
          <a:lstStyle/>
          <a:p>
            <a:pPr algn="ctr" defTabSz="685783">
              <a:defRPr/>
            </a:pPr>
            <a:r>
              <a:rPr lang="en-US" sz="1100" b="1" kern="0" dirty="0">
                <a:solidFill>
                  <a:prstClr val="white"/>
                </a:solidFill>
                <a:latin typeface="Calibri"/>
              </a:rPr>
              <a:t>SETTLOR</a:t>
            </a:r>
            <a:r>
              <a:rPr lang="en-US" sz="825" u="sng" kern="0" dirty="0">
                <a:solidFill>
                  <a:prstClr val="white"/>
                </a:solidFill>
                <a:latin typeface="Calibri"/>
              </a:rPr>
              <a:t> </a:t>
            </a:r>
          </a:p>
        </p:txBody>
      </p:sp>
      <p:sp>
        <p:nvSpPr>
          <p:cNvPr id="80" name="Rectangle 79">
            <a:extLst>
              <a:ext uri="{FF2B5EF4-FFF2-40B4-BE49-F238E27FC236}">
                <a16:creationId xmlns:a16="http://schemas.microsoft.com/office/drawing/2014/main" id="{80C5FC59-E634-49B0-9F61-D70F737CEF8E}"/>
              </a:ext>
            </a:extLst>
          </p:cNvPr>
          <p:cNvSpPr/>
          <p:nvPr/>
        </p:nvSpPr>
        <p:spPr>
          <a:xfrm>
            <a:off x="4429417" y="2157053"/>
            <a:ext cx="1722457"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000" b="1" kern="0" dirty="0">
                <a:solidFill>
                  <a:srgbClr val="0070C0"/>
                </a:solidFill>
                <a:latin typeface="Calibri"/>
              </a:rPr>
              <a:t>CORPORATE TRUSTEE</a:t>
            </a:r>
          </a:p>
        </p:txBody>
      </p:sp>
      <p:sp>
        <p:nvSpPr>
          <p:cNvPr id="110" name="Rectangle 109">
            <a:extLst>
              <a:ext uri="{FF2B5EF4-FFF2-40B4-BE49-F238E27FC236}">
                <a16:creationId xmlns:a16="http://schemas.microsoft.com/office/drawing/2014/main" id="{1086B2BE-B973-4631-8D64-FF8196F9E1DA}"/>
              </a:ext>
            </a:extLst>
          </p:cNvPr>
          <p:cNvSpPr/>
          <p:nvPr/>
        </p:nvSpPr>
        <p:spPr>
          <a:xfrm>
            <a:off x="2017266" y="2176998"/>
            <a:ext cx="2251880"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200" b="1" kern="0" dirty="0">
                <a:solidFill>
                  <a:srgbClr val="0070C0"/>
                </a:solidFill>
                <a:latin typeface="Calibri"/>
              </a:rPr>
              <a:t>TRUST</a:t>
            </a:r>
          </a:p>
        </p:txBody>
      </p:sp>
      <p:sp>
        <p:nvSpPr>
          <p:cNvPr id="13" name="Rectangle 12">
            <a:extLst>
              <a:ext uri="{FF2B5EF4-FFF2-40B4-BE49-F238E27FC236}">
                <a16:creationId xmlns:a16="http://schemas.microsoft.com/office/drawing/2014/main" id="{17CC98B5-53B9-0CCE-59A1-C1C41F9064E8}"/>
              </a:ext>
            </a:extLst>
          </p:cNvPr>
          <p:cNvSpPr/>
          <p:nvPr/>
        </p:nvSpPr>
        <p:spPr>
          <a:xfrm>
            <a:off x="2017266" y="3238526"/>
            <a:ext cx="2226485" cy="816565"/>
          </a:xfrm>
          <a:prstGeom prst="rect">
            <a:avLst/>
          </a:prstGeom>
          <a:solidFill>
            <a:srgbClr val="5685AD"/>
          </a:solidFill>
          <a:ln w="25400" cap="flat" cmpd="sng" algn="ctr">
            <a:noFill/>
            <a:prstDash val="solid"/>
          </a:ln>
          <a:effectLst/>
        </p:spPr>
        <p:txBody>
          <a:bodyPr rtlCol="0" anchor="ctr"/>
          <a:lstStyle/>
          <a:p>
            <a:pPr algn="ctr" defTabSz="685783">
              <a:defRPr/>
            </a:pPr>
            <a:r>
              <a:rPr lang="en-US" sz="2000" kern="0" dirty="0">
                <a:solidFill>
                  <a:prstClr val="white"/>
                </a:solidFill>
                <a:latin typeface="Calibri"/>
              </a:rPr>
              <a:t>LLC</a:t>
            </a:r>
          </a:p>
        </p:txBody>
      </p:sp>
      <p:sp>
        <p:nvSpPr>
          <p:cNvPr id="37" name="Rectangle 36">
            <a:extLst>
              <a:ext uri="{FF2B5EF4-FFF2-40B4-BE49-F238E27FC236}">
                <a16:creationId xmlns:a16="http://schemas.microsoft.com/office/drawing/2014/main" id="{51DE6871-AFEB-0DBE-475B-4367C01A7E65}"/>
              </a:ext>
            </a:extLst>
          </p:cNvPr>
          <p:cNvSpPr/>
          <p:nvPr/>
        </p:nvSpPr>
        <p:spPr>
          <a:xfrm>
            <a:off x="362412" y="2172213"/>
            <a:ext cx="1440114" cy="531739"/>
          </a:xfrm>
          <a:prstGeom prst="rect">
            <a:avLst/>
          </a:prstGeom>
          <a:solidFill>
            <a:srgbClr val="BACBE0"/>
          </a:solidFill>
          <a:ln w="25400" cap="flat" cmpd="sng" algn="ctr">
            <a:solidFill>
              <a:srgbClr val="BACBE0"/>
            </a:solidFill>
            <a:prstDash val="solid"/>
          </a:ln>
          <a:effectLst/>
        </p:spPr>
        <p:txBody>
          <a:bodyPr rtlCol="0" anchor="ctr"/>
          <a:lstStyle/>
          <a:p>
            <a:pPr algn="ctr" defTabSz="685783">
              <a:defRPr/>
            </a:pPr>
            <a:r>
              <a:rPr lang="en-US" sz="1050" b="1" kern="0" dirty="0">
                <a:solidFill>
                  <a:srgbClr val="0070C0"/>
                </a:solidFill>
                <a:latin typeface="Calibri"/>
              </a:rPr>
              <a:t>INVESTMENT ADVISER </a:t>
            </a:r>
          </a:p>
        </p:txBody>
      </p:sp>
      <p:cxnSp>
        <p:nvCxnSpPr>
          <p:cNvPr id="7" name="Straight Connector 6">
            <a:extLst>
              <a:ext uri="{FF2B5EF4-FFF2-40B4-BE49-F238E27FC236}">
                <a16:creationId xmlns:a16="http://schemas.microsoft.com/office/drawing/2014/main" id="{86EAC587-E70C-CF0B-5CDD-D1E104E8CF62}"/>
              </a:ext>
            </a:extLst>
          </p:cNvPr>
          <p:cNvCxnSpPr>
            <a:cxnSpLocks/>
            <a:endCxn id="13" idx="0"/>
          </p:cNvCxnSpPr>
          <p:nvPr/>
        </p:nvCxnSpPr>
        <p:spPr>
          <a:xfrm>
            <a:off x="3124160" y="2761113"/>
            <a:ext cx="6349" cy="477413"/>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A7B299CB-BD11-15FC-629A-33A97D168972}"/>
              </a:ext>
            </a:extLst>
          </p:cNvPr>
          <p:cNvSpPr/>
          <p:nvPr/>
        </p:nvSpPr>
        <p:spPr>
          <a:xfrm>
            <a:off x="6354277" y="2157052"/>
            <a:ext cx="1328811"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000" b="1" kern="0" dirty="0">
                <a:solidFill>
                  <a:srgbClr val="0070C0"/>
                </a:solidFill>
                <a:latin typeface="Calibri"/>
              </a:rPr>
              <a:t>PRESIDENT</a:t>
            </a:r>
          </a:p>
        </p:txBody>
      </p:sp>
      <p:cxnSp>
        <p:nvCxnSpPr>
          <p:cNvPr id="18" name="Straight Connector 17">
            <a:extLst>
              <a:ext uri="{FF2B5EF4-FFF2-40B4-BE49-F238E27FC236}">
                <a16:creationId xmlns:a16="http://schemas.microsoft.com/office/drawing/2014/main" id="{F656980D-2825-0194-B9F5-60FD3E6B538D}"/>
              </a:ext>
            </a:extLst>
          </p:cNvPr>
          <p:cNvCxnSpPr>
            <a:cxnSpLocks/>
            <a:stCxn id="80" idx="3"/>
            <a:endCxn id="16" idx="1"/>
          </p:cNvCxnSpPr>
          <p:nvPr/>
        </p:nvCxnSpPr>
        <p:spPr>
          <a:xfrm flipV="1">
            <a:off x="6151874" y="2449110"/>
            <a:ext cx="202403" cy="1"/>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FAD50736-9721-EC7D-D71D-95D91E467DC2}"/>
              </a:ext>
            </a:extLst>
          </p:cNvPr>
          <p:cNvSpPr/>
          <p:nvPr/>
        </p:nvSpPr>
        <p:spPr>
          <a:xfrm>
            <a:off x="6354277" y="3106312"/>
            <a:ext cx="1328811"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000" b="1" kern="0" dirty="0">
                <a:solidFill>
                  <a:srgbClr val="0070C0"/>
                </a:solidFill>
                <a:latin typeface="Calibri"/>
              </a:rPr>
              <a:t>TRUST OFFICER</a:t>
            </a:r>
          </a:p>
        </p:txBody>
      </p:sp>
      <p:cxnSp>
        <p:nvCxnSpPr>
          <p:cNvPr id="22" name="Straight Connector 21">
            <a:extLst>
              <a:ext uri="{FF2B5EF4-FFF2-40B4-BE49-F238E27FC236}">
                <a16:creationId xmlns:a16="http://schemas.microsoft.com/office/drawing/2014/main" id="{A2B4A6EF-0FA4-4DE2-F8F2-3E33B4F37592}"/>
              </a:ext>
            </a:extLst>
          </p:cNvPr>
          <p:cNvCxnSpPr>
            <a:cxnSpLocks/>
            <a:endCxn id="21" idx="0"/>
          </p:cNvCxnSpPr>
          <p:nvPr/>
        </p:nvCxnSpPr>
        <p:spPr>
          <a:xfrm>
            <a:off x="7018683" y="2715229"/>
            <a:ext cx="0" cy="391083"/>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06B369A9-DE59-FB70-F86B-093D6062A23C}"/>
              </a:ext>
            </a:extLst>
          </p:cNvPr>
          <p:cNvCxnSpPr>
            <a:cxnSpLocks/>
            <a:stCxn id="37" idx="2"/>
            <a:endCxn id="13" idx="1"/>
          </p:cNvCxnSpPr>
          <p:nvPr/>
        </p:nvCxnSpPr>
        <p:spPr>
          <a:xfrm rot="16200000" flipH="1">
            <a:off x="1078439" y="2707981"/>
            <a:ext cx="942857" cy="93479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865F4DC5-EC3C-11E5-8492-7DA7D6880172}"/>
              </a:ext>
            </a:extLst>
          </p:cNvPr>
          <p:cNvSpPr txBox="1"/>
          <p:nvPr/>
        </p:nvSpPr>
        <p:spPr>
          <a:xfrm>
            <a:off x="7799612" y="444044"/>
            <a:ext cx="4147389" cy="5324535"/>
          </a:xfrm>
          <a:prstGeom prst="rect">
            <a:avLst/>
          </a:prstGeom>
          <a:solidFill>
            <a:schemeClr val="bg1">
              <a:lumMod val="95000"/>
            </a:schemeClr>
          </a:solidFill>
          <a:ln>
            <a:solidFill>
              <a:schemeClr val="accent1">
                <a:lumMod val="75000"/>
              </a:schemeClr>
            </a:solidFill>
          </a:ln>
        </p:spPr>
        <p:txBody>
          <a:bodyPr wrap="square" rtlCol="0">
            <a:spAutoFit/>
          </a:bodyPr>
          <a:lstStyle/>
          <a:p>
            <a:r>
              <a:rPr lang="en-US" sz="1600" u="sng" dirty="0"/>
              <a:t>Assume the following:</a:t>
            </a:r>
          </a:p>
          <a:p>
            <a:pPr marL="285750" indent="-285750">
              <a:buFont typeface="Arial" panose="020B0604020202020204" pitchFamily="34" charset="0"/>
              <a:buChar char="•"/>
            </a:pPr>
            <a:r>
              <a:rPr lang="en-US" sz="1400" dirty="0"/>
              <a:t>LLC is owned 100% by a trust</a:t>
            </a:r>
          </a:p>
          <a:p>
            <a:pPr marL="285750" indent="-285750">
              <a:buFont typeface="Arial" panose="020B0604020202020204" pitchFamily="34" charset="0"/>
              <a:buChar char="•"/>
            </a:pPr>
            <a:r>
              <a:rPr lang="en-US" sz="1400" dirty="0"/>
              <a:t>Corporate Trustee has discretion for all decisions other than investments</a:t>
            </a:r>
          </a:p>
          <a:p>
            <a:pPr marL="285750" indent="-285750">
              <a:buFont typeface="Arial" panose="020B0604020202020204" pitchFamily="34" charset="0"/>
              <a:buChar char="•"/>
            </a:pPr>
            <a:r>
              <a:rPr lang="en-US" sz="1400" dirty="0"/>
              <a:t>The investment adviser makes all investment decisions, including appointing/removing LLC manager</a:t>
            </a:r>
          </a:p>
          <a:p>
            <a:pPr marL="285750" indent="-285750">
              <a:buFont typeface="Arial" panose="020B0604020202020204" pitchFamily="34" charset="0"/>
              <a:buChar char="•"/>
            </a:pPr>
            <a:r>
              <a:rPr lang="en-US" sz="1400" dirty="0"/>
              <a:t>President of the trust company makes all final decisions for the trustee, including distribution decisions, after a recommendation from a trust officer</a:t>
            </a:r>
          </a:p>
          <a:p>
            <a:pPr marL="285750" indent="-285750">
              <a:buFont typeface="Arial" panose="020B0604020202020204" pitchFamily="34" charset="0"/>
              <a:buChar char="•"/>
            </a:pPr>
            <a:r>
              <a:rPr lang="en-US" sz="1400" dirty="0"/>
              <a:t>Manager of the LLC is sole decision maker for the LLC</a:t>
            </a:r>
          </a:p>
          <a:p>
            <a:r>
              <a:rPr lang="en-US" sz="1600" u="sng" dirty="0"/>
              <a:t>Substantial Control Test</a:t>
            </a:r>
          </a:p>
          <a:p>
            <a:pPr marL="285750" indent="-285750">
              <a:buFont typeface="Arial" panose="020B0604020202020204" pitchFamily="34" charset="0"/>
              <a:buChar char="•"/>
            </a:pPr>
            <a:r>
              <a:rPr lang="en-US" sz="1400" dirty="0"/>
              <a:t>Reporting Entity</a:t>
            </a:r>
          </a:p>
          <a:p>
            <a:pPr lvl="1"/>
            <a:r>
              <a:rPr lang="en-US" sz="1400" dirty="0"/>
              <a:t>- Manager of LLC because sole decision maker</a:t>
            </a:r>
          </a:p>
          <a:p>
            <a:pPr marL="285750" indent="-285750">
              <a:buFont typeface="Arial" panose="020B0604020202020204" pitchFamily="34" charset="0"/>
              <a:buChar char="•"/>
            </a:pPr>
            <a:r>
              <a:rPr lang="en-US" sz="1400" dirty="0"/>
              <a:t>Trust </a:t>
            </a:r>
          </a:p>
          <a:p>
            <a:pPr lvl="1"/>
            <a:r>
              <a:rPr lang="en-US" sz="1400" dirty="0"/>
              <a:t>- The investment adviser of the Trust because of the power to remove/replace the manager of the LLC</a:t>
            </a:r>
          </a:p>
          <a:p>
            <a:endParaRPr lang="en-US" sz="1400" dirty="0"/>
          </a:p>
          <a:p>
            <a:r>
              <a:rPr lang="en-US" sz="1400" dirty="0"/>
              <a:t>What if the LLC agreement requires the trustee to agree to any changes in the governing documents and any reorganization, dissolution or merger?</a:t>
            </a:r>
          </a:p>
        </p:txBody>
      </p:sp>
      <p:sp>
        <p:nvSpPr>
          <p:cNvPr id="61" name="TextBox 60">
            <a:extLst>
              <a:ext uri="{FF2B5EF4-FFF2-40B4-BE49-F238E27FC236}">
                <a16:creationId xmlns:a16="http://schemas.microsoft.com/office/drawing/2014/main" id="{6991B45E-9979-CA97-7528-FA630B5B8B17}"/>
              </a:ext>
            </a:extLst>
          </p:cNvPr>
          <p:cNvSpPr txBox="1"/>
          <p:nvPr/>
        </p:nvSpPr>
        <p:spPr>
          <a:xfrm>
            <a:off x="3190806" y="2815153"/>
            <a:ext cx="1046596" cy="369332"/>
          </a:xfrm>
          <a:prstGeom prst="rect">
            <a:avLst/>
          </a:prstGeom>
          <a:noFill/>
        </p:spPr>
        <p:txBody>
          <a:bodyPr wrap="square" rtlCol="0">
            <a:spAutoFit/>
          </a:bodyPr>
          <a:lstStyle/>
          <a:p>
            <a:r>
              <a:rPr lang="en-US" dirty="0"/>
              <a:t>100%</a:t>
            </a:r>
          </a:p>
        </p:txBody>
      </p:sp>
      <p:sp>
        <p:nvSpPr>
          <p:cNvPr id="63" name="Rectangle 62">
            <a:extLst>
              <a:ext uri="{FF2B5EF4-FFF2-40B4-BE49-F238E27FC236}">
                <a16:creationId xmlns:a16="http://schemas.microsoft.com/office/drawing/2014/main" id="{11D57562-582C-C25B-D47D-872579C78411}"/>
              </a:ext>
            </a:extLst>
          </p:cNvPr>
          <p:cNvSpPr/>
          <p:nvPr/>
        </p:nvSpPr>
        <p:spPr>
          <a:xfrm>
            <a:off x="2258636" y="4324876"/>
            <a:ext cx="1731047" cy="531739"/>
          </a:xfrm>
          <a:prstGeom prst="rect">
            <a:avLst/>
          </a:prstGeom>
          <a:solidFill>
            <a:srgbClr val="BACBE0"/>
          </a:solidFill>
          <a:ln w="25400" cap="flat" cmpd="sng" algn="ctr">
            <a:solidFill>
              <a:srgbClr val="BACBE0"/>
            </a:solidFill>
            <a:prstDash val="solid"/>
          </a:ln>
          <a:effectLst/>
        </p:spPr>
        <p:txBody>
          <a:bodyPr rtlCol="0" anchor="ctr"/>
          <a:lstStyle/>
          <a:p>
            <a:pPr algn="ctr" defTabSz="685783">
              <a:defRPr/>
            </a:pPr>
            <a:r>
              <a:rPr lang="en-US" sz="1050" b="1" kern="0" dirty="0">
                <a:solidFill>
                  <a:srgbClr val="0070C0"/>
                </a:solidFill>
                <a:latin typeface="Calibri"/>
              </a:rPr>
              <a:t>MANAGER</a:t>
            </a:r>
          </a:p>
        </p:txBody>
      </p:sp>
      <p:cxnSp>
        <p:nvCxnSpPr>
          <p:cNvPr id="64" name="Straight Connector 63">
            <a:extLst>
              <a:ext uri="{FF2B5EF4-FFF2-40B4-BE49-F238E27FC236}">
                <a16:creationId xmlns:a16="http://schemas.microsoft.com/office/drawing/2014/main" id="{45C4C056-5986-921D-FD0E-5C726996D49C}"/>
              </a:ext>
            </a:extLst>
          </p:cNvPr>
          <p:cNvCxnSpPr>
            <a:cxnSpLocks/>
            <a:stCxn id="13" idx="2"/>
            <a:endCxn id="63" idx="0"/>
          </p:cNvCxnSpPr>
          <p:nvPr/>
        </p:nvCxnSpPr>
        <p:spPr>
          <a:xfrm flipH="1">
            <a:off x="3124160" y="4055091"/>
            <a:ext cx="6349" cy="269785"/>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241D342-3E8C-2642-6BFC-58E3CC14151D}"/>
              </a:ext>
            </a:extLst>
          </p:cNvPr>
          <p:cNvSpPr txBox="1"/>
          <p:nvPr/>
        </p:nvSpPr>
        <p:spPr>
          <a:xfrm>
            <a:off x="881148" y="423949"/>
            <a:ext cx="6018415" cy="523220"/>
          </a:xfrm>
          <a:prstGeom prst="rect">
            <a:avLst/>
          </a:prstGeom>
          <a:solidFill>
            <a:srgbClr val="FF0000"/>
          </a:solidFill>
        </p:spPr>
        <p:txBody>
          <a:bodyPr wrap="square" rtlCol="0">
            <a:spAutoFit/>
          </a:bodyPr>
          <a:lstStyle/>
          <a:p>
            <a:r>
              <a:rPr lang="en-US" sz="2800" b="1" dirty="0">
                <a:solidFill>
                  <a:schemeClr val="bg1"/>
                </a:solidFill>
                <a:latin typeface="+mj-lt"/>
              </a:rPr>
              <a:t>SUBSTANTIAL CONTROL EXAMPLE</a:t>
            </a:r>
          </a:p>
        </p:txBody>
      </p:sp>
      <p:sp>
        <p:nvSpPr>
          <p:cNvPr id="4" name="TextBox 3">
            <a:extLst>
              <a:ext uri="{FF2B5EF4-FFF2-40B4-BE49-F238E27FC236}">
                <a16:creationId xmlns:a16="http://schemas.microsoft.com/office/drawing/2014/main" id="{15F8E09C-8638-0F98-BE88-ABDC629070AE}"/>
              </a:ext>
            </a:extLst>
          </p:cNvPr>
          <p:cNvSpPr txBox="1"/>
          <p:nvPr/>
        </p:nvSpPr>
        <p:spPr>
          <a:xfrm>
            <a:off x="1950238" y="3170062"/>
            <a:ext cx="2385936" cy="1007535"/>
          </a:xfrm>
          <a:prstGeom prst="rect">
            <a:avLst/>
          </a:prstGeom>
          <a:noFill/>
          <a:ln w="28575">
            <a:solidFill>
              <a:srgbClr val="FF0000"/>
            </a:solidFill>
            <a:prstDash val="dashDot"/>
          </a:ln>
        </p:spPr>
        <p:txBody>
          <a:bodyPr wrap="square" rtlCol="0">
            <a:spAutoFit/>
          </a:bodyPr>
          <a:lstStyle/>
          <a:p>
            <a:endParaRPr lang="en-US" dirty="0"/>
          </a:p>
        </p:txBody>
      </p:sp>
    </p:spTree>
    <p:extLst>
      <p:ext uri="{BB962C8B-B14F-4D97-AF65-F5344CB8AC3E}">
        <p14:creationId xmlns:p14="http://schemas.microsoft.com/office/powerpoint/2010/main" val="3954128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itle 5">
            <a:extLst>
              <a:ext uri="{FF2B5EF4-FFF2-40B4-BE49-F238E27FC236}">
                <a16:creationId xmlns:a16="http://schemas.microsoft.com/office/drawing/2014/main" id="{6F2EF7BA-7DC9-4A76-A46A-EC31A5AE9BC5}"/>
              </a:ext>
            </a:extLst>
          </p:cNvPr>
          <p:cNvSpPr>
            <a:spLocks noGrp="1"/>
          </p:cNvSpPr>
          <p:nvPr>
            <p:ph type="title"/>
          </p:nvPr>
        </p:nvSpPr>
        <p:spPr>
          <a:xfrm>
            <a:off x="-211057" y="957413"/>
            <a:ext cx="8837458" cy="985072"/>
          </a:xfrm>
        </p:spPr>
        <p:txBody>
          <a:bodyPr>
            <a:normAutofit/>
          </a:bodyPr>
          <a:lstStyle/>
          <a:p>
            <a:pPr algn="ctr"/>
            <a:r>
              <a:rPr lang="en-US" dirty="0">
                <a:solidFill>
                  <a:schemeClr val="bg1"/>
                </a:solidFill>
                <a:latin typeface="+mn-lt"/>
              </a:rPr>
              <a:t>MODERN TRUST STRUCTURE W/ REPORTING ENTITY</a:t>
            </a:r>
          </a:p>
        </p:txBody>
      </p:sp>
      <p:sp>
        <p:nvSpPr>
          <p:cNvPr id="198" name="Freeform: Shape 197">
            <a:extLst>
              <a:ext uri="{FF2B5EF4-FFF2-40B4-BE49-F238E27FC236}">
                <a16:creationId xmlns:a16="http://schemas.microsoft.com/office/drawing/2014/main" id="{BFDEE06F-7F6C-4BD2-9410-10313E226F2B}"/>
              </a:ext>
            </a:extLst>
          </p:cNvPr>
          <p:cNvSpPr/>
          <p:nvPr/>
        </p:nvSpPr>
        <p:spPr>
          <a:xfrm>
            <a:off x="235317" y="1377283"/>
            <a:ext cx="7685274" cy="5275737"/>
          </a:xfrm>
          <a:custGeom>
            <a:avLst/>
            <a:gdLst>
              <a:gd name="connsiteX0" fmla="*/ 0 w 4049432"/>
              <a:gd name="connsiteY0" fmla="*/ 0 h 910429"/>
              <a:gd name="connsiteX1" fmla="*/ 4049432 w 4049432"/>
              <a:gd name="connsiteY1" fmla="*/ 0 h 910429"/>
              <a:gd name="connsiteX2" fmla="*/ 4049432 w 4049432"/>
              <a:gd name="connsiteY2" fmla="*/ 910429 h 910429"/>
              <a:gd name="connsiteX3" fmla="*/ 0 w 4049432"/>
              <a:gd name="connsiteY3" fmla="*/ 910429 h 910429"/>
              <a:gd name="connsiteX4" fmla="*/ 0 w 4049432"/>
              <a:gd name="connsiteY4" fmla="*/ 0 h 910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9432" h="910429">
                <a:moveTo>
                  <a:pt x="0" y="0"/>
                </a:moveTo>
                <a:lnTo>
                  <a:pt x="4049432" y="0"/>
                </a:lnTo>
                <a:lnTo>
                  <a:pt x="4049432" y="910429"/>
                </a:lnTo>
                <a:lnTo>
                  <a:pt x="0" y="910429"/>
                </a:lnTo>
                <a:lnTo>
                  <a:pt x="0" y="0"/>
                </a:lnTo>
                <a:close/>
              </a:path>
            </a:pathLst>
          </a:custGeom>
          <a:solidFill>
            <a:schemeClr val="bg1">
              <a:lumMod val="85000"/>
            </a:schemeClr>
          </a:solidFill>
          <a:ln w="25400" cap="flat" cmpd="sng" algn="ctr">
            <a:solidFill>
              <a:sysClr val="window" lastClr="FFFFFF">
                <a:hueOff val="0"/>
                <a:satOff val="0"/>
                <a:lumOff val="0"/>
                <a:alphaOff val="0"/>
              </a:sysClr>
            </a:solidFill>
            <a:prstDash val="solid"/>
          </a:ln>
          <a:effectLst/>
        </p:spPr>
        <p:txBody>
          <a:bodyPr spcFirstLastPara="0" vert="horz" wrap="square" lIns="6668" tIns="6668" rIns="6668" bIns="6668" numCol="1" spcCol="1270" anchor="t" anchorCtr="0">
            <a:noAutofit/>
          </a:bodyPr>
          <a:lstStyle/>
          <a:p>
            <a:pPr algn="ctr" defTabSz="466713">
              <a:lnSpc>
                <a:spcPct val="90000"/>
              </a:lnSpc>
              <a:spcBef>
                <a:spcPct val="0"/>
              </a:spcBef>
              <a:spcAft>
                <a:spcPct val="35000"/>
              </a:spcAft>
              <a:defRPr/>
            </a:pPr>
            <a:r>
              <a:rPr lang="en-US" sz="900" dirty="0"/>
              <a:t>Individual</a:t>
            </a:r>
            <a:endParaRPr lang="en-US" sz="825" kern="0" dirty="0">
              <a:solidFill>
                <a:srgbClr val="5685AD"/>
              </a:solidFill>
              <a:latin typeface="Calibri"/>
            </a:endParaRPr>
          </a:p>
        </p:txBody>
      </p:sp>
      <p:sp>
        <p:nvSpPr>
          <p:cNvPr id="78" name="Rectangle 77">
            <a:extLst>
              <a:ext uri="{FF2B5EF4-FFF2-40B4-BE49-F238E27FC236}">
                <a16:creationId xmlns:a16="http://schemas.microsoft.com/office/drawing/2014/main" id="{46352B3F-E135-4578-BC09-38E3C16BB85A}"/>
              </a:ext>
            </a:extLst>
          </p:cNvPr>
          <p:cNvSpPr/>
          <p:nvPr/>
        </p:nvSpPr>
        <p:spPr>
          <a:xfrm>
            <a:off x="2026871" y="2627771"/>
            <a:ext cx="2255932" cy="418921"/>
          </a:xfrm>
          <a:prstGeom prst="rect">
            <a:avLst/>
          </a:prstGeom>
          <a:solidFill>
            <a:srgbClr val="6B5458"/>
          </a:solidFill>
          <a:ln w="25400" cap="flat" cmpd="sng" algn="ctr">
            <a:solidFill>
              <a:srgbClr val="6B5458"/>
            </a:solidFill>
            <a:prstDash val="solid"/>
          </a:ln>
          <a:effectLst/>
        </p:spPr>
        <p:txBody>
          <a:bodyPr rtlCol="0" anchor="ctr"/>
          <a:lstStyle/>
          <a:p>
            <a:pPr algn="ctr" defTabSz="685783">
              <a:defRPr/>
            </a:pPr>
            <a:r>
              <a:rPr lang="en-US" sz="1100" b="1" kern="0" dirty="0">
                <a:solidFill>
                  <a:prstClr val="white"/>
                </a:solidFill>
                <a:latin typeface="Calibri"/>
              </a:rPr>
              <a:t>SETTLOR</a:t>
            </a:r>
            <a:r>
              <a:rPr lang="en-US" sz="825" u="sng" kern="0" dirty="0">
                <a:solidFill>
                  <a:prstClr val="white"/>
                </a:solidFill>
                <a:latin typeface="Calibri"/>
              </a:rPr>
              <a:t> </a:t>
            </a:r>
          </a:p>
        </p:txBody>
      </p:sp>
      <p:sp>
        <p:nvSpPr>
          <p:cNvPr id="80" name="Rectangle 79">
            <a:extLst>
              <a:ext uri="{FF2B5EF4-FFF2-40B4-BE49-F238E27FC236}">
                <a16:creationId xmlns:a16="http://schemas.microsoft.com/office/drawing/2014/main" id="{80C5FC59-E634-49B0-9F61-D70F737CEF8E}"/>
              </a:ext>
            </a:extLst>
          </p:cNvPr>
          <p:cNvSpPr/>
          <p:nvPr/>
        </p:nvSpPr>
        <p:spPr>
          <a:xfrm>
            <a:off x="4429417" y="3170735"/>
            <a:ext cx="1722457"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000" b="1" kern="0" dirty="0">
                <a:solidFill>
                  <a:srgbClr val="0070C0"/>
                </a:solidFill>
                <a:latin typeface="Calibri"/>
              </a:rPr>
              <a:t>CORPORATE TRUSTEE</a:t>
            </a:r>
          </a:p>
          <a:p>
            <a:pPr algn="ctr" defTabSz="685783">
              <a:defRPr/>
            </a:pPr>
            <a:r>
              <a:rPr lang="en-US" sz="1000" b="1" kern="0" dirty="0">
                <a:solidFill>
                  <a:srgbClr val="0070C0"/>
                </a:solidFill>
                <a:latin typeface="Calibri"/>
              </a:rPr>
              <a:t>.</a:t>
            </a:r>
          </a:p>
        </p:txBody>
      </p:sp>
      <p:sp>
        <p:nvSpPr>
          <p:cNvPr id="86" name="Rectangle 85">
            <a:extLst>
              <a:ext uri="{FF2B5EF4-FFF2-40B4-BE49-F238E27FC236}">
                <a16:creationId xmlns:a16="http://schemas.microsoft.com/office/drawing/2014/main" id="{C3CEF18A-8A79-4F2E-A710-0EBA02225167}"/>
              </a:ext>
            </a:extLst>
          </p:cNvPr>
          <p:cNvSpPr/>
          <p:nvPr/>
        </p:nvSpPr>
        <p:spPr>
          <a:xfrm>
            <a:off x="2267268" y="5203654"/>
            <a:ext cx="1739862" cy="554121"/>
          </a:xfrm>
          <a:prstGeom prst="rect">
            <a:avLst/>
          </a:prstGeom>
          <a:solidFill>
            <a:srgbClr val="5685AD"/>
          </a:solidFill>
          <a:ln w="25400" cap="flat" cmpd="sng" algn="ctr">
            <a:noFill/>
            <a:prstDash val="solid"/>
          </a:ln>
          <a:effectLst/>
        </p:spPr>
        <p:txBody>
          <a:bodyPr rtlCol="0" anchor="ctr"/>
          <a:lstStyle/>
          <a:p>
            <a:pPr algn="ctr" defTabSz="685783">
              <a:defRPr/>
            </a:pPr>
            <a:r>
              <a:rPr lang="en-US" sz="750" kern="0" dirty="0">
                <a:solidFill>
                  <a:prstClr val="white"/>
                </a:solidFill>
                <a:latin typeface="Calibri"/>
              </a:rPr>
              <a:t>MANAGER</a:t>
            </a:r>
          </a:p>
        </p:txBody>
      </p:sp>
      <p:sp>
        <p:nvSpPr>
          <p:cNvPr id="110" name="Rectangle 109">
            <a:extLst>
              <a:ext uri="{FF2B5EF4-FFF2-40B4-BE49-F238E27FC236}">
                <a16:creationId xmlns:a16="http://schemas.microsoft.com/office/drawing/2014/main" id="{1086B2BE-B973-4631-8D64-FF8196F9E1DA}"/>
              </a:ext>
            </a:extLst>
          </p:cNvPr>
          <p:cNvSpPr/>
          <p:nvPr/>
        </p:nvSpPr>
        <p:spPr>
          <a:xfrm>
            <a:off x="2017266" y="3190680"/>
            <a:ext cx="2251880"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200" b="1" kern="0" dirty="0">
                <a:solidFill>
                  <a:srgbClr val="0070C0"/>
                </a:solidFill>
                <a:latin typeface="Calibri"/>
              </a:rPr>
              <a:t>TRUST</a:t>
            </a:r>
          </a:p>
        </p:txBody>
      </p:sp>
      <p:sp>
        <p:nvSpPr>
          <p:cNvPr id="13" name="Rectangle 12">
            <a:extLst>
              <a:ext uri="{FF2B5EF4-FFF2-40B4-BE49-F238E27FC236}">
                <a16:creationId xmlns:a16="http://schemas.microsoft.com/office/drawing/2014/main" id="{17CC98B5-53B9-0CCE-59A1-C1C41F9064E8}"/>
              </a:ext>
            </a:extLst>
          </p:cNvPr>
          <p:cNvSpPr/>
          <p:nvPr/>
        </p:nvSpPr>
        <p:spPr>
          <a:xfrm>
            <a:off x="2017266" y="4252208"/>
            <a:ext cx="2226485" cy="816565"/>
          </a:xfrm>
          <a:prstGeom prst="rect">
            <a:avLst/>
          </a:prstGeom>
          <a:solidFill>
            <a:srgbClr val="5685AD"/>
          </a:solidFill>
          <a:ln w="25400" cap="flat" cmpd="sng" algn="ctr">
            <a:noFill/>
            <a:prstDash val="solid"/>
          </a:ln>
          <a:effectLst/>
        </p:spPr>
        <p:txBody>
          <a:bodyPr rtlCol="0" anchor="ctr"/>
          <a:lstStyle/>
          <a:p>
            <a:pPr algn="ctr" defTabSz="685783">
              <a:defRPr/>
            </a:pPr>
            <a:r>
              <a:rPr lang="en-US" sz="2000" kern="0" dirty="0">
                <a:solidFill>
                  <a:prstClr val="white"/>
                </a:solidFill>
                <a:latin typeface="Calibri"/>
              </a:rPr>
              <a:t>LLC</a:t>
            </a:r>
          </a:p>
        </p:txBody>
      </p:sp>
      <p:sp>
        <p:nvSpPr>
          <p:cNvPr id="2" name="Freeform: Shape 1">
            <a:extLst>
              <a:ext uri="{FF2B5EF4-FFF2-40B4-BE49-F238E27FC236}">
                <a16:creationId xmlns:a16="http://schemas.microsoft.com/office/drawing/2014/main" id="{5B1BDE45-31B4-B0A5-3531-CEFA40443235}"/>
              </a:ext>
            </a:extLst>
          </p:cNvPr>
          <p:cNvSpPr/>
          <p:nvPr/>
        </p:nvSpPr>
        <p:spPr>
          <a:xfrm>
            <a:off x="242911" y="34943"/>
            <a:ext cx="7685274" cy="2028507"/>
          </a:xfrm>
          <a:custGeom>
            <a:avLst/>
            <a:gdLst>
              <a:gd name="connsiteX0" fmla="*/ 0 w 4049432"/>
              <a:gd name="connsiteY0" fmla="*/ 0 h 910429"/>
              <a:gd name="connsiteX1" fmla="*/ 4049432 w 4049432"/>
              <a:gd name="connsiteY1" fmla="*/ 0 h 910429"/>
              <a:gd name="connsiteX2" fmla="*/ 4049432 w 4049432"/>
              <a:gd name="connsiteY2" fmla="*/ 910429 h 910429"/>
              <a:gd name="connsiteX3" fmla="*/ 0 w 4049432"/>
              <a:gd name="connsiteY3" fmla="*/ 910429 h 910429"/>
              <a:gd name="connsiteX4" fmla="*/ 0 w 4049432"/>
              <a:gd name="connsiteY4" fmla="*/ 0 h 910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9432" h="910429">
                <a:moveTo>
                  <a:pt x="0" y="0"/>
                </a:moveTo>
                <a:lnTo>
                  <a:pt x="4049432" y="0"/>
                </a:lnTo>
                <a:lnTo>
                  <a:pt x="4049432" y="910429"/>
                </a:lnTo>
                <a:lnTo>
                  <a:pt x="0" y="910429"/>
                </a:lnTo>
                <a:lnTo>
                  <a:pt x="0" y="0"/>
                </a:lnTo>
                <a:close/>
              </a:path>
            </a:pathLst>
          </a:custGeom>
          <a:solidFill>
            <a:schemeClr val="accent3">
              <a:lumMod val="20000"/>
              <a:lumOff val="80000"/>
            </a:schemeClr>
          </a:solidFill>
          <a:ln w="25400" cap="flat" cmpd="sng" algn="ctr">
            <a:solidFill>
              <a:sysClr val="window" lastClr="FFFFFF">
                <a:hueOff val="0"/>
                <a:satOff val="0"/>
                <a:lumOff val="0"/>
                <a:alphaOff val="0"/>
              </a:sysClr>
            </a:solidFill>
            <a:prstDash val="solid"/>
          </a:ln>
          <a:effectLst/>
        </p:spPr>
        <p:txBody>
          <a:bodyPr spcFirstLastPara="0" vert="horz" wrap="square" lIns="6668" tIns="6668" rIns="6668" bIns="6668" numCol="1" spcCol="1270" anchor="ctr" anchorCtr="0">
            <a:noAutofit/>
          </a:bodyPr>
          <a:lstStyle/>
          <a:p>
            <a:pPr algn="ctr" defTabSz="466713">
              <a:lnSpc>
                <a:spcPct val="90000"/>
              </a:lnSpc>
              <a:spcBef>
                <a:spcPct val="0"/>
              </a:spcBef>
              <a:spcAft>
                <a:spcPct val="35000"/>
              </a:spcAft>
              <a:defRPr/>
            </a:pPr>
            <a:endParaRPr lang="en-US" sz="825" kern="0" dirty="0">
              <a:solidFill>
                <a:srgbClr val="5685AD"/>
              </a:solidFill>
              <a:latin typeface="Calibri"/>
            </a:endParaRPr>
          </a:p>
        </p:txBody>
      </p:sp>
      <p:sp>
        <p:nvSpPr>
          <p:cNvPr id="4" name="Rectangle 3">
            <a:extLst>
              <a:ext uri="{FF2B5EF4-FFF2-40B4-BE49-F238E27FC236}">
                <a16:creationId xmlns:a16="http://schemas.microsoft.com/office/drawing/2014/main" id="{D9C212D3-338C-4995-3BE2-CB998D632990}"/>
              </a:ext>
            </a:extLst>
          </p:cNvPr>
          <p:cNvSpPr/>
          <p:nvPr/>
        </p:nvSpPr>
        <p:spPr>
          <a:xfrm>
            <a:off x="3692084" y="1090535"/>
            <a:ext cx="1650891" cy="985072"/>
          </a:xfrm>
          <a:prstGeom prst="rect">
            <a:avLst/>
          </a:prstGeom>
          <a:solidFill>
            <a:srgbClr val="BACBE0"/>
          </a:solidFill>
          <a:ln w="25400" cap="flat" cmpd="sng" algn="ctr">
            <a:solidFill>
              <a:srgbClr val="BACBE0"/>
            </a:solidFill>
            <a:prstDash val="solid"/>
          </a:ln>
          <a:effectLst/>
        </p:spPr>
        <p:txBody>
          <a:bodyPr rtlCol="0" anchor="ctr"/>
          <a:lstStyle/>
          <a:p>
            <a:pPr algn="ctr" defTabSz="685783">
              <a:defRPr/>
            </a:pPr>
            <a:r>
              <a:rPr lang="en-US" sz="1050" b="1" kern="0" dirty="0">
                <a:solidFill>
                  <a:srgbClr val="0070C0"/>
                </a:solidFill>
                <a:latin typeface="Calibri"/>
              </a:rPr>
              <a:t>Public Company</a:t>
            </a:r>
          </a:p>
        </p:txBody>
      </p:sp>
      <p:sp>
        <p:nvSpPr>
          <p:cNvPr id="5" name="Rectangle 4">
            <a:extLst>
              <a:ext uri="{FF2B5EF4-FFF2-40B4-BE49-F238E27FC236}">
                <a16:creationId xmlns:a16="http://schemas.microsoft.com/office/drawing/2014/main" id="{B2D975F3-29A8-80BA-F3DD-0B4DF9AFD135}"/>
              </a:ext>
            </a:extLst>
          </p:cNvPr>
          <p:cNvSpPr/>
          <p:nvPr/>
        </p:nvSpPr>
        <p:spPr>
          <a:xfrm>
            <a:off x="5450347" y="1090535"/>
            <a:ext cx="1440114" cy="985072"/>
          </a:xfrm>
          <a:prstGeom prst="rect">
            <a:avLst/>
          </a:prstGeom>
          <a:solidFill>
            <a:srgbClr val="BACBE0"/>
          </a:solidFill>
          <a:ln w="25400" cap="flat" cmpd="sng" algn="ctr">
            <a:solidFill>
              <a:srgbClr val="BACBE0"/>
            </a:solidFill>
            <a:prstDash val="solid"/>
          </a:ln>
          <a:effectLst/>
        </p:spPr>
        <p:txBody>
          <a:bodyPr rtlCol="0" anchor="ctr"/>
          <a:lstStyle/>
          <a:p>
            <a:pPr algn="ctr" defTabSz="685783">
              <a:defRPr/>
            </a:pPr>
            <a:r>
              <a:rPr lang="en-US" sz="1050" b="1" kern="0" dirty="0">
                <a:solidFill>
                  <a:srgbClr val="0070C0"/>
                </a:solidFill>
                <a:latin typeface="Calibri"/>
              </a:rPr>
              <a:t>Individual A </a:t>
            </a:r>
          </a:p>
        </p:txBody>
      </p:sp>
      <p:cxnSp>
        <p:nvCxnSpPr>
          <p:cNvPr id="7" name="Straight Connector 6">
            <a:extLst>
              <a:ext uri="{FF2B5EF4-FFF2-40B4-BE49-F238E27FC236}">
                <a16:creationId xmlns:a16="http://schemas.microsoft.com/office/drawing/2014/main" id="{86EAC587-E70C-CF0B-5CDD-D1E104E8CF62}"/>
              </a:ext>
            </a:extLst>
          </p:cNvPr>
          <p:cNvCxnSpPr>
            <a:cxnSpLocks/>
            <a:endCxn id="13" idx="0"/>
          </p:cNvCxnSpPr>
          <p:nvPr/>
        </p:nvCxnSpPr>
        <p:spPr>
          <a:xfrm>
            <a:off x="3124160" y="3774795"/>
            <a:ext cx="6349" cy="477413"/>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B98A5D4-6FDA-361C-C1FE-180F79BFBD6B}"/>
              </a:ext>
            </a:extLst>
          </p:cNvPr>
          <p:cNvCxnSpPr>
            <a:cxnSpLocks/>
            <a:stCxn id="4" idx="2"/>
            <a:endCxn id="80" idx="0"/>
          </p:cNvCxnSpPr>
          <p:nvPr/>
        </p:nvCxnSpPr>
        <p:spPr>
          <a:xfrm>
            <a:off x="4517530" y="2075607"/>
            <a:ext cx="773116" cy="1095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43E7A1B-9B93-6E82-DBA6-D2414456B103}"/>
              </a:ext>
            </a:extLst>
          </p:cNvPr>
          <p:cNvCxnSpPr>
            <a:cxnSpLocks/>
            <a:stCxn id="5" idx="2"/>
            <a:endCxn id="80" idx="0"/>
          </p:cNvCxnSpPr>
          <p:nvPr/>
        </p:nvCxnSpPr>
        <p:spPr>
          <a:xfrm flipH="1">
            <a:off x="5290646" y="2075607"/>
            <a:ext cx="879758" cy="1095128"/>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A7B299CB-BD11-15FC-629A-33A97D168972}"/>
              </a:ext>
            </a:extLst>
          </p:cNvPr>
          <p:cNvSpPr/>
          <p:nvPr/>
        </p:nvSpPr>
        <p:spPr>
          <a:xfrm>
            <a:off x="6381092" y="3170734"/>
            <a:ext cx="1328811"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000" b="1" kern="0" dirty="0">
                <a:solidFill>
                  <a:srgbClr val="0070C0"/>
                </a:solidFill>
                <a:latin typeface="Calibri"/>
              </a:rPr>
              <a:t>Trust Committee (5)</a:t>
            </a:r>
          </a:p>
        </p:txBody>
      </p:sp>
      <p:cxnSp>
        <p:nvCxnSpPr>
          <p:cNvPr id="18" name="Straight Connector 17">
            <a:extLst>
              <a:ext uri="{FF2B5EF4-FFF2-40B4-BE49-F238E27FC236}">
                <a16:creationId xmlns:a16="http://schemas.microsoft.com/office/drawing/2014/main" id="{F656980D-2825-0194-B9F5-60FD3E6B538D}"/>
              </a:ext>
            </a:extLst>
          </p:cNvPr>
          <p:cNvCxnSpPr>
            <a:cxnSpLocks/>
            <a:stCxn id="80" idx="3"/>
            <a:endCxn id="16" idx="1"/>
          </p:cNvCxnSpPr>
          <p:nvPr/>
        </p:nvCxnSpPr>
        <p:spPr>
          <a:xfrm flipV="1">
            <a:off x="6151874" y="3462792"/>
            <a:ext cx="229218" cy="1"/>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FAD50736-9721-EC7D-D71D-95D91E467DC2}"/>
              </a:ext>
            </a:extLst>
          </p:cNvPr>
          <p:cNvSpPr/>
          <p:nvPr/>
        </p:nvSpPr>
        <p:spPr>
          <a:xfrm>
            <a:off x="6354277" y="4119994"/>
            <a:ext cx="1328811"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000" b="1" kern="0" dirty="0">
                <a:solidFill>
                  <a:srgbClr val="0070C0"/>
                </a:solidFill>
                <a:latin typeface="Calibri"/>
              </a:rPr>
              <a:t>Trust Officers</a:t>
            </a:r>
          </a:p>
        </p:txBody>
      </p:sp>
      <p:cxnSp>
        <p:nvCxnSpPr>
          <p:cNvPr id="22" name="Straight Connector 21">
            <a:extLst>
              <a:ext uri="{FF2B5EF4-FFF2-40B4-BE49-F238E27FC236}">
                <a16:creationId xmlns:a16="http://schemas.microsoft.com/office/drawing/2014/main" id="{A2B4A6EF-0FA4-4DE2-F8F2-3E33B4F37592}"/>
              </a:ext>
            </a:extLst>
          </p:cNvPr>
          <p:cNvCxnSpPr>
            <a:cxnSpLocks/>
            <a:endCxn id="21" idx="0"/>
          </p:cNvCxnSpPr>
          <p:nvPr/>
        </p:nvCxnSpPr>
        <p:spPr>
          <a:xfrm>
            <a:off x="7018683" y="3728911"/>
            <a:ext cx="0" cy="391083"/>
          </a:xfrm>
          <a:prstGeom prst="line">
            <a:avLst/>
          </a:prstGeom>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865F4DC5-EC3C-11E5-8492-7DA7D6880172}"/>
              </a:ext>
            </a:extLst>
          </p:cNvPr>
          <p:cNvSpPr txBox="1"/>
          <p:nvPr/>
        </p:nvSpPr>
        <p:spPr>
          <a:xfrm>
            <a:off x="7881934" y="58847"/>
            <a:ext cx="4151893" cy="6678751"/>
          </a:xfrm>
          <a:prstGeom prst="rect">
            <a:avLst/>
          </a:prstGeom>
          <a:solidFill>
            <a:schemeClr val="bg1">
              <a:lumMod val="95000"/>
            </a:schemeClr>
          </a:solidFill>
          <a:ln>
            <a:solidFill>
              <a:schemeClr val="accent1">
                <a:lumMod val="75000"/>
              </a:schemeClr>
            </a:solidFill>
          </a:ln>
        </p:spPr>
        <p:txBody>
          <a:bodyPr wrap="square" rtlCol="0">
            <a:spAutoFit/>
          </a:bodyPr>
          <a:lstStyle/>
          <a:p>
            <a:r>
              <a:rPr lang="en-US" sz="1200" u="sng" dirty="0"/>
              <a:t>Assume the following:</a:t>
            </a:r>
          </a:p>
          <a:p>
            <a:pPr marL="285750" indent="-285750">
              <a:buFont typeface="Arial" panose="020B0604020202020204" pitchFamily="34" charset="0"/>
              <a:buChar char="•"/>
            </a:pPr>
            <a:r>
              <a:rPr lang="en-US" sz="1200" dirty="0"/>
              <a:t>LLC is owned 100% by a trust</a:t>
            </a:r>
          </a:p>
          <a:p>
            <a:pPr marL="285750" indent="-285750">
              <a:buFont typeface="Arial" panose="020B0604020202020204" pitchFamily="34" charset="0"/>
              <a:buChar char="•"/>
            </a:pPr>
            <a:r>
              <a:rPr lang="en-US" sz="1200" dirty="0"/>
              <a:t>Corporate Trustee makes distribution decisions</a:t>
            </a:r>
          </a:p>
          <a:p>
            <a:pPr marL="285750" indent="-285750">
              <a:buFont typeface="Arial" panose="020B0604020202020204" pitchFamily="34" charset="0"/>
              <a:buChar char="•"/>
            </a:pPr>
            <a:r>
              <a:rPr lang="en-US" sz="1200" dirty="0"/>
              <a:t>Investment Adviser has all investment responsibility</a:t>
            </a:r>
          </a:p>
          <a:p>
            <a:pPr marL="285750" indent="-285750">
              <a:buFont typeface="Arial" panose="020B0604020202020204" pitchFamily="34" charset="0"/>
              <a:buChar char="•"/>
            </a:pPr>
            <a:r>
              <a:rPr lang="en-US" sz="1200" dirty="0"/>
              <a:t>Corporate Trustee is owned 25% by Individual A; 25% by a public company (with no shareholder owning more than 5%); and 50% by a partnership with 2 equal partners. </a:t>
            </a:r>
          </a:p>
          <a:p>
            <a:pPr marL="285750" indent="-285750">
              <a:buFont typeface="Arial" panose="020B0604020202020204" pitchFamily="34" charset="0"/>
              <a:buChar char="•"/>
            </a:pPr>
            <a:r>
              <a:rPr lang="en-US" sz="1200" dirty="0"/>
              <a:t>Trust Company has 5 Board of Directors, and they have delegated decision making authority to a Trust Committee, comprised of 3 employees, 2 of whom are required to make a decision.   Trust officers have no decision-making authority.</a:t>
            </a:r>
            <a:endParaRPr lang="en-US" sz="1600" dirty="0"/>
          </a:p>
          <a:p>
            <a:r>
              <a:rPr lang="en-US" sz="1200" u="sng" dirty="0"/>
              <a:t>Ownership Test - owns 25% or more of the reporting entity</a:t>
            </a:r>
          </a:p>
          <a:p>
            <a:pPr marL="285750" indent="-285750">
              <a:buFont typeface="Arial" panose="020B0604020202020204" pitchFamily="34" charset="0"/>
              <a:buChar char="•"/>
            </a:pPr>
            <a:r>
              <a:rPr lang="en-US" sz="1200" dirty="0"/>
              <a:t>Individual A – owns 25% of the reporting company only because it owns the corporate trustee - beneficial owner; no other control so may report exempt entity name</a:t>
            </a:r>
          </a:p>
          <a:p>
            <a:pPr marL="285750" indent="-285750">
              <a:buFont typeface="Arial" panose="020B0604020202020204" pitchFamily="34" charset="0"/>
              <a:buChar char="•"/>
            </a:pPr>
            <a:r>
              <a:rPr lang="en-US" sz="1200" dirty="0"/>
              <a:t>Public Co. – no person owns more than 5% - no BO</a:t>
            </a:r>
          </a:p>
          <a:p>
            <a:pPr marL="285750" indent="-285750">
              <a:buFont typeface="Arial" panose="020B0604020202020204" pitchFamily="34" charset="0"/>
              <a:buChar char="•"/>
            </a:pPr>
            <a:r>
              <a:rPr lang="en-US" sz="1200" dirty="0"/>
              <a:t>Individuals B and C own 25% of the corporate trustee and 25% of the reporting company – beneficial owners </a:t>
            </a:r>
            <a:r>
              <a:rPr lang="en-US" sz="1200" dirty="0" err="1"/>
              <a:t>bc</a:t>
            </a:r>
            <a:r>
              <a:rPr lang="en-US" sz="1200" dirty="0"/>
              <a:t> of ownership; no other control so may report exempt entity name</a:t>
            </a:r>
            <a:endParaRPr lang="en-US" sz="1400" dirty="0"/>
          </a:p>
          <a:p>
            <a:r>
              <a:rPr lang="en-US" sz="1200" u="sng" dirty="0"/>
              <a:t>Substantial Control Test</a:t>
            </a:r>
          </a:p>
          <a:p>
            <a:pPr marL="285750" indent="-285750">
              <a:buFont typeface="Arial" panose="020B0604020202020204" pitchFamily="34" charset="0"/>
              <a:buChar char="•"/>
            </a:pPr>
            <a:r>
              <a:rPr lang="en-US" sz="1200" dirty="0"/>
              <a:t>Remove/Replace of LLC </a:t>
            </a:r>
            <a:r>
              <a:rPr lang="en-US" sz="1200" dirty="0" err="1"/>
              <a:t>mngr</a:t>
            </a:r>
            <a:r>
              <a:rPr lang="en-US" sz="1200" dirty="0"/>
              <a:t> – Board? Committee? TOs?</a:t>
            </a:r>
          </a:p>
          <a:p>
            <a:pPr marL="285750" indent="-285750">
              <a:buFont typeface="Arial" panose="020B0604020202020204" pitchFamily="34" charset="0"/>
              <a:buChar char="•"/>
            </a:pPr>
            <a:r>
              <a:rPr lang="en-US" sz="1200" dirty="0"/>
              <a:t>Individual F – LLC manager, substantial control so need to report</a:t>
            </a:r>
          </a:p>
          <a:p>
            <a:r>
              <a:rPr lang="en-US" sz="1200" u="sng" dirty="0"/>
              <a:t>Catch All Part of Substantial Control Test </a:t>
            </a:r>
            <a:r>
              <a:rPr lang="en-US" sz="1600" u="sng" dirty="0"/>
              <a:t>– </a:t>
            </a:r>
            <a:r>
              <a:rPr lang="en-US" sz="1200" dirty="0"/>
              <a:t>Those individuals who hold power to dispose of trust assets may be  beneficial owners under the catch all part of the substantial control test</a:t>
            </a:r>
          </a:p>
          <a:p>
            <a:endParaRPr lang="en-US" sz="1200" dirty="0"/>
          </a:p>
          <a:p>
            <a:r>
              <a:rPr lang="en-US" sz="1200" dirty="0"/>
              <a:t>What if there is a distribution adviser to direct all distributions?</a:t>
            </a:r>
          </a:p>
          <a:p>
            <a:endParaRPr lang="en-US" sz="1200" dirty="0"/>
          </a:p>
          <a:p>
            <a:r>
              <a:rPr lang="en-US" sz="1200" dirty="0"/>
              <a:t>What if the corporate trustee was required consent to the removal and replacement of the manager and to any reorganization of the LLC?</a:t>
            </a:r>
          </a:p>
          <a:p>
            <a:endParaRPr lang="en-US" sz="1200" dirty="0"/>
          </a:p>
        </p:txBody>
      </p:sp>
      <p:sp>
        <p:nvSpPr>
          <p:cNvPr id="61" name="TextBox 60">
            <a:extLst>
              <a:ext uri="{FF2B5EF4-FFF2-40B4-BE49-F238E27FC236}">
                <a16:creationId xmlns:a16="http://schemas.microsoft.com/office/drawing/2014/main" id="{6991B45E-9979-CA97-7528-FA630B5B8B17}"/>
              </a:ext>
            </a:extLst>
          </p:cNvPr>
          <p:cNvSpPr txBox="1"/>
          <p:nvPr/>
        </p:nvSpPr>
        <p:spPr>
          <a:xfrm>
            <a:off x="3197155" y="3810822"/>
            <a:ext cx="1046596" cy="369332"/>
          </a:xfrm>
          <a:prstGeom prst="rect">
            <a:avLst/>
          </a:prstGeom>
          <a:noFill/>
        </p:spPr>
        <p:txBody>
          <a:bodyPr wrap="square" rtlCol="0">
            <a:spAutoFit/>
          </a:bodyPr>
          <a:lstStyle/>
          <a:p>
            <a:r>
              <a:rPr lang="en-US" dirty="0"/>
              <a:t>100%</a:t>
            </a:r>
          </a:p>
        </p:txBody>
      </p:sp>
      <p:sp>
        <p:nvSpPr>
          <p:cNvPr id="63" name="Rectangle 62">
            <a:extLst>
              <a:ext uri="{FF2B5EF4-FFF2-40B4-BE49-F238E27FC236}">
                <a16:creationId xmlns:a16="http://schemas.microsoft.com/office/drawing/2014/main" id="{11D57562-582C-C25B-D47D-872579C78411}"/>
              </a:ext>
            </a:extLst>
          </p:cNvPr>
          <p:cNvSpPr/>
          <p:nvPr/>
        </p:nvSpPr>
        <p:spPr>
          <a:xfrm>
            <a:off x="4517529" y="5214844"/>
            <a:ext cx="1440114" cy="531739"/>
          </a:xfrm>
          <a:prstGeom prst="rect">
            <a:avLst/>
          </a:prstGeom>
          <a:solidFill>
            <a:srgbClr val="BACBE0"/>
          </a:solidFill>
          <a:ln w="25400" cap="flat" cmpd="sng" algn="ctr">
            <a:solidFill>
              <a:srgbClr val="BACBE0"/>
            </a:solidFill>
            <a:prstDash val="solid"/>
          </a:ln>
          <a:effectLst/>
        </p:spPr>
        <p:txBody>
          <a:bodyPr rtlCol="0" anchor="ctr"/>
          <a:lstStyle/>
          <a:p>
            <a:pPr algn="ctr" defTabSz="685783">
              <a:defRPr/>
            </a:pPr>
            <a:r>
              <a:rPr lang="en-US" sz="1050" b="1" kern="0" dirty="0">
                <a:solidFill>
                  <a:srgbClr val="0070C0"/>
                </a:solidFill>
                <a:latin typeface="Calibri"/>
              </a:rPr>
              <a:t>Individual F</a:t>
            </a:r>
          </a:p>
        </p:txBody>
      </p:sp>
      <p:cxnSp>
        <p:nvCxnSpPr>
          <p:cNvPr id="64" name="Straight Connector 63">
            <a:extLst>
              <a:ext uri="{FF2B5EF4-FFF2-40B4-BE49-F238E27FC236}">
                <a16:creationId xmlns:a16="http://schemas.microsoft.com/office/drawing/2014/main" id="{45C4C056-5986-921D-FD0E-5C726996D49C}"/>
              </a:ext>
            </a:extLst>
          </p:cNvPr>
          <p:cNvCxnSpPr>
            <a:cxnSpLocks/>
            <a:stCxn id="86" idx="3"/>
            <a:endCxn id="63" idx="1"/>
          </p:cNvCxnSpPr>
          <p:nvPr/>
        </p:nvCxnSpPr>
        <p:spPr>
          <a:xfrm flipV="1">
            <a:off x="4007130" y="5480714"/>
            <a:ext cx="510399" cy="1"/>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DF22CA0-1319-1E55-6F3B-02BADE2136EB}"/>
              </a:ext>
            </a:extLst>
          </p:cNvPr>
          <p:cNvSpPr/>
          <p:nvPr/>
        </p:nvSpPr>
        <p:spPr>
          <a:xfrm>
            <a:off x="1859370" y="1064946"/>
            <a:ext cx="1650891" cy="985072"/>
          </a:xfrm>
          <a:prstGeom prst="rect">
            <a:avLst/>
          </a:prstGeom>
          <a:solidFill>
            <a:srgbClr val="BACBE0"/>
          </a:solidFill>
          <a:ln w="25400" cap="flat" cmpd="sng" algn="ctr">
            <a:solidFill>
              <a:srgbClr val="BACBE0"/>
            </a:solidFill>
            <a:prstDash val="solid"/>
          </a:ln>
          <a:effectLst/>
        </p:spPr>
        <p:txBody>
          <a:bodyPr rtlCol="0" anchor="ctr"/>
          <a:lstStyle/>
          <a:p>
            <a:pPr algn="ctr" defTabSz="685783">
              <a:defRPr/>
            </a:pPr>
            <a:r>
              <a:rPr lang="en-US" sz="1050" b="1" kern="0" dirty="0">
                <a:solidFill>
                  <a:srgbClr val="0070C0"/>
                </a:solidFill>
                <a:latin typeface="Calibri"/>
              </a:rPr>
              <a:t>Partnership </a:t>
            </a:r>
          </a:p>
        </p:txBody>
      </p:sp>
      <p:sp>
        <p:nvSpPr>
          <p:cNvPr id="10" name="Oval 9">
            <a:extLst>
              <a:ext uri="{FF2B5EF4-FFF2-40B4-BE49-F238E27FC236}">
                <a16:creationId xmlns:a16="http://schemas.microsoft.com/office/drawing/2014/main" id="{69082292-1C44-E50C-CB8B-2418DD454164}"/>
              </a:ext>
            </a:extLst>
          </p:cNvPr>
          <p:cNvSpPr/>
          <p:nvPr/>
        </p:nvSpPr>
        <p:spPr>
          <a:xfrm>
            <a:off x="489016" y="1648327"/>
            <a:ext cx="1147167" cy="36293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Individual B</a:t>
            </a:r>
          </a:p>
        </p:txBody>
      </p:sp>
      <p:sp>
        <p:nvSpPr>
          <p:cNvPr id="12" name="Oval 11">
            <a:extLst>
              <a:ext uri="{FF2B5EF4-FFF2-40B4-BE49-F238E27FC236}">
                <a16:creationId xmlns:a16="http://schemas.microsoft.com/office/drawing/2014/main" id="{3C3664C6-8704-AB75-4FA5-DD74F6AF0497}"/>
              </a:ext>
            </a:extLst>
          </p:cNvPr>
          <p:cNvSpPr/>
          <p:nvPr/>
        </p:nvSpPr>
        <p:spPr>
          <a:xfrm>
            <a:off x="511069" y="1008591"/>
            <a:ext cx="1147167" cy="36293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Individual C</a:t>
            </a:r>
          </a:p>
        </p:txBody>
      </p:sp>
      <p:cxnSp>
        <p:nvCxnSpPr>
          <p:cNvPr id="20" name="Straight Connector 19">
            <a:extLst>
              <a:ext uri="{FF2B5EF4-FFF2-40B4-BE49-F238E27FC236}">
                <a16:creationId xmlns:a16="http://schemas.microsoft.com/office/drawing/2014/main" id="{949336BB-AFF7-7AF0-68C6-6CB4CABF047B}"/>
              </a:ext>
            </a:extLst>
          </p:cNvPr>
          <p:cNvCxnSpPr>
            <a:cxnSpLocks/>
            <a:stCxn id="10" idx="4"/>
            <a:endCxn id="9" idx="1"/>
          </p:cNvCxnSpPr>
          <p:nvPr/>
        </p:nvCxnSpPr>
        <p:spPr>
          <a:xfrm flipV="1">
            <a:off x="1062600" y="1557482"/>
            <a:ext cx="796770" cy="453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321516B-BDF4-BA7C-7CC2-8AEBE5E663DF}"/>
              </a:ext>
            </a:extLst>
          </p:cNvPr>
          <p:cNvCxnSpPr>
            <a:cxnSpLocks/>
            <a:stCxn id="12" idx="4"/>
            <a:endCxn id="9" idx="1"/>
          </p:cNvCxnSpPr>
          <p:nvPr/>
        </p:nvCxnSpPr>
        <p:spPr>
          <a:xfrm>
            <a:off x="1084653" y="1371530"/>
            <a:ext cx="774717" cy="185952"/>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A35051CA-2378-2DD7-6CEF-B61F73A1CF0A}"/>
              </a:ext>
            </a:extLst>
          </p:cNvPr>
          <p:cNvSpPr/>
          <p:nvPr/>
        </p:nvSpPr>
        <p:spPr>
          <a:xfrm>
            <a:off x="6373498" y="2294561"/>
            <a:ext cx="1328811" cy="584115"/>
          </a:xfrm>
          <a:prstGeom prst="rect">
            <a:avLst/>
          </a:prstGeom>
          <a:solidFill>
            <a:srgbClr val="BACBE0"/>
          </a:solidFill>
          <a:ln w="25400" cap="flat" cmpd="sng" algn="ctr">
            <a:noFill/>
            <a:prstDash val="solid"/>
          </a:ln>
          <a:effectLst/>
        </p:spPr>
        <p:txBody>
          <a:bodyPr rtlCol="0" anchor="ctr"/>
          <a:lstStyle/>
          <a:p>
            <a:pPr algn="ctr" defTabSz="685783">
              <a:defRPr/>
            </a:pPr>
            <a:r>
              <a:rPr lang="en-US" sz="1000" b="1" kern="0" dirty="0">
                <a:solidFill>
                  <a:srgbClr val="0070C0"/>
                </a:solidFill>
                <a:latin typeface="Calibri"/>
              </a:rPr>
              <a:t>Board of Directors (7)</a:t>
            </a:r>
          </a:p>
        </p:txBody>
      </p:sp>
      <p:cxnSp>
        <p:nvCxnSpPr>
          <p:cNvPr id="33" name="Straight Connector 32">
            <a:extLst>
              <a:ext uri="{FF2B5EF4-FFF2-40B4-BE49-F238E27FC236}">
                <a16:creationId xmlns:a16="http://schemas.microsoft.com/office/drawing/2014/main" id="{977B026E-505B-5059-840D-52E4C817584E}"/>
              </a:ext>
            </a:extLst>
          </p:cNvPr>
          <p:cNvCxnSpPr>
            <a:cxnSpLocks/>
            <a:stCxn id="32" idx="2"/>
            <a:endCxn id="16" idx="0"/>
          </p:cNvCxnSpPr>
          <p:nvPr/>
        </p:nvCxnSpPr>
        <p:spPr>
          <a:xfrm>
            <a:off x="7037904" y="2878676"/>
            <a:ext cx="7594" cy="292058"/>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5EF89533-793D-B8C4-F8DF-5A1387AE0754}"/>
              </a:ext>
            </a:extLst>
          </p:cNvPr>
          <p:cNvSpPr txBox="1"/>
          <p:nvPr/>
        </p:nvSpPr>
        <p:spPr>
          <a:xfrm>
            <a:off x="2550798" y="2134722"/>
            <a:ext cx="636904" cy="369332"/>
          </a:xfrm>
          <a:prstGeom prst="rect">
            <a:avLst/>
          </a:prstGeom>
          <a:noFill/>
        </p:spPr>
        <p:txBody>
          <a:bodyPr wrap="square" rtlCol="0">
            <a:spAutoFit/>
          </a:bodyPr>
          <a:lstStyle/>
          <a:p>
            <a:r>
              <a:rPr lang="en-US" sz="1400" dirty="0"/>
              <a:t>50</a:t>
            </a:r>
            <a:r>
              <a:rPr lang="en-US" dirty="0"/>
              <a:t>%</a:t>
            </a:r>
          </a:p>
        </p:txBody>
      </p:sp>
      <p:cxnSp>
        <p:nvCxnSpPr>
          <p:cNvPr id="41" name="Straight Connector 40">
            <a:extLst>
              <a:ext uri="{FF2B5EF4-FFF2-40B4-BE49-F238E27FC236}">
                <a16:creationId xmlns:a16="http://schemas.microsoft.com/office/drawing/2014/main" id="{02D13DB8-93BA-1417-9FD1-C2E6DF3F4ABA}"/>
              </a:ext>
            </a:extLst>
          </p:cNvPr>
          <p:cNvCxnSpPr>
            <a:cxnSpLocks/>
          </p:cNvCxnSpPr>
          <p:nvPr/>
        </p:nvCxnSpPr>
        <p:spPr>
          <a:xfrm>
            <a:off x="2666286" y="2066202"/>
            <a:ext cx="2605830" cy="1120717"/>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B8BE3BD-F70B-D14D-A038-B389C192DDBE}"/>
              </a:ext>
            </a:extLst>
          </p:cNvPr>
          <p:cNvSpPr txBox="1"/>
          <p:nvPr/>
        </p:nvSpPr>
        <p:spPr>
          <a:xfrm>
            <a:off x="4227901" y="2128809"/>
            <a:ext cx="636904" cy="369332"/>
          </a:xfrm>
          <a:prstGeom prst="rect">
            <a:avLst/>
          </a:prstGeom>
          <a:noFill/>
        </p:spPr>
        <p:txBody>
          <a:bodyPr wrap="square" rtlCol="0">
            <a:spAutoFit/>
          </a:bodyPr>
          <a:lstStyle/>
          <a:p>
            <a:r>
              <a:rPr lang="en-US" sz="1400" dirty="0"/>
              <a:t>25</a:t>
            </a:r>
            <a:r>
              <a:rPr lang="en-US" dirty="0"/>
              <a:t>%</a:t>
            </a:r>
          </a:p>
        </p:txBody>
      </p:sp>
      <p:sp>
        <p:nvSpPr>
          <p:cNvPr id="46" name="TextBox 45">
            <a:extLst>
              <a:ext uri="{FF2B5EF4-FFF2-40B4-BE49-F238E27FC236}">
                <a16:creationId xmlns:a16="http://schemas.microsoft.com/office/drawing/2014/main" id="{71F86E34-480E-4AC2-EEE2-7BA69A822B49}"/>
              </a:ext>
            </a:extLst>
          </p:cNvPr>
          <p:cNvSpPr txBox="1"/>
          <p:nvPr/>
        </p:nvSpPr>
        <p:spPr>
          <a:xfrm>
            <a:off x="5459254" y="2143116"/>
            <a:ext cx="636904" cy="369332"/>
          </a:xfrm>
          <a:prstGeom prst="rect">
            <a:avLst/>
          </a:prstGeom>
          <a:noFill/>
        </p:spPr>
        <p:txBody>
          <a:bodyPr wrap="square" rtlCol="0">
            <a:spAutoFit/>
          </a:bodyPr>
          <a:lstStyle/>
          <a:p>
            <a:r>
              <a:rPr lang="en-US" sz="1400" dirty="0"/>
              <a:t>25</a:t>
            </a:r>
            <a:r>
              <a:rPr lang="en-US" dirty="0"/>
              <a:t>%</a:t>
            </a:r>
          </a:p>
        </p:txBody>
      </p:sp>
      <p:sp>
        <p:nvSpPr>
          <p:cNvPr id="47" name="TextBox 46">
            <a:extLst>
              <a:ext uri="{FF2B5EF4-FFF2-40B4-BE49-F238E27FC236}">
                <a16:creationId xmlns:a16="http://schemas.microsoft.com/office/drawing/2014/main" id="{2960358E-0D26-DE13-DC1D-DE3D4DA6F877}"/>
              </a:ext>
            </a:extLst>
          </p:cNvPr>
          <p:cNvSpPr txBox="1"/>
          <p:nvPr/>
        </p:nvSpPr>
        <p:spPr>
          <a:xfrm>
            <a:off x="1454639" y="1240121"/>
            <a:ext cx="636904" cy="276999"/>
          </a:xfrm>
          <a:prstGeom prst="rect">
            <a:avLst/>
          </a:prstGeom>
          <a:noFill/>
        </p:spPr>
        <p:txBody>
          <a:bodyPr wrap="square" rtlCol="0">
            <a:spAutoFit/>
          </a:bodyPr>
          <a:lstStyle/>
          <a:p>
            <a:r>
              <a:rPr lang="en-US" sz="1200" dirty="0"/>
              <a:t>50%</a:t>
            </a:r>
          </a:p>
        </p:txBody>
      </p:sp>
      <p:sp>
        <p:nvSpPr>
          <p:cNvPr id="48" name="TextBox 47">
            <a:extLst>
              <a:ext uri="{FF2B5EF4-FFF2-40B4-BE49-F238E27FC236}">
                <a16:creationId xmlns:a16="http://schemas.microsoft.com/office/drawing/2014/main" id="{CCBD9366-5F07-CDED-28CC-6E38B2E4DECB}"/>
              </a:ext>
            </a:extLst>
          </p:cNvPr>
          <p:cNvSpPr txBox="1"/>
          <p:nvPr/>
        </p:nvSpPr>
        <p:spPr>
          <a:xfrm>
            <a:off x="1381349" y="1447402"/>
            <a:ext cx="636904" cy="276999"/>
          </a:xfrm>
          <a:prstGeom prst="rect">
            <a:avLst/>
          </a:prstGeom>
          <a:noFill/>
        </p:spPr>
        <p:txBody>
          <a:bodyPr wrap="square" rtlCol="0">
            <a:spAutoFit/>
          </a:bodyPr>
          <a:lstStyle/>
          <a:p>
            <a:r>
              <a:rPr lang="en-US" sz="1200" dirty="0"/>
              <a:t>50%</a:t>
            </a:r>
          </a:p>
        </p:txBody>
      </p:sp>
      <p:sp>
        <p:nvSpPr>
          <p:cNvPr id="19" name="Title 1">
            <a:extLst>
              <a:ext uri="{FF2B5EF4-FFF2-40B4-BE49-F238E27FC236}">
                <a16:creationId xmlns:a16="http://schemas.microsoft.com/office/drawing/2014/main" id="{FF9ADD0D-F1C5-DE1F-9A30-A1E3A637848A}"/>
              </a:ext>
            </a:extLst>
          </p:cNvPr>
          <p:cNvSpPr txBox="1">
            <a:spLocks/>
          </p:cNvSpPr>
          <p:nvPr/>
        </p:nvSpPr>
        <p:spPr>
          <a:xfrm>
            <a:off x="1099878" y="124593"/>
            <a:ext cx="6215588" cy="585461"/>
          </a:xfrm>
          <a:prstGeom prst="rect">
            <a:avLst/>
          </a:prstGeom>
          <a:solidFill>
            <a:srgbClr val="FF0000"/>
          </a:solidFill>
        </p:spPr>
        <p:style>
          <a:lnRef idx="1">
            <a:schemeClr val="accent1"/>
          </a:lnRef>
          <a:fillRef idx="2">
            <a:schemeClr val="accent1"/>
          </a:fillRef>
          <a:effectRef idx="1">
            <a:schemeClr val="accent1"/>
          </a:effectRef>
          <a:fontRef idx="minor">
            <a:schemeClr val="dk1"/>
          </a:fontRef>
        </p:style>
        <p:txBody>
          <a:bodyPr vert="horz" lIns="0" tIns="45720" rIns="91440" bIns="45720" rtlCol="0" anchor="ctr">
            <a:normAutofit fontScale="85000" lnSpcReduction="10000"/>
          </a:bodyPr>
          <a:lstStyle>
            <a:lvl1pPr algn="l" defTabSz="685800" rtl="0" eaLnBrk="1" latinLnBrk="0" hangingPunct="1">
              <a:lnSpc>
                <a:spcPct val="90000"/>
              </a:lnSpc>
              <a:spcBef>
                <a:spcPct val="0"/>
              </a:spcBef>
              <a:buNone/>
              <a:defRPr lang="en-GB" sz="2100" kern="1200" dirty="0">
                <a:solidFill>
                  <a:schemeClr val="tx1"/>
                </a:solidFill>
                <a:latin typeface="+mj-lt"/>
                <a:ea typeface="+mj-ea"/>
                <a:cs typeface="+mj-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600" b="1" dirty="0">
                <a:solidFill>
                  <a:schemeClr val="bg1"/>
                </a:solidFill>
              </a:rPr>
              <a:t>Exempt Entity Ownership Rule Example </a:t>
            </a:r>
            <a:endParaRPr lang="en-US" sz="1800" b="1" dirty="0">
              <a:solidFill>
                <a:schemeClr val="bg1"/>
              </a:solidFill>
            </a:endParaRPr>
          </a:p>
        </p:txBody>
      </p:sp>
      <p:sp>
        <p:nvSpPr>
          <p:cNvPr id="24" name="TextBox 23">
            <a:extLst>
              <a:ext uri="{FF2B5EF4-FFF2-40B4-BE49-F238E27FC236}">
                <a16:creationId xmlns:a16="http://schemas.microsoft.com/office/drawing/2014/main" id="{1ED060C7-BD0F-65C1-3472-AC8FE2F22D05}"/>
              </a:ext>
            </a:extLst>
          </p:cNvPr>
          <p:cNvSpPr txBox="1"/>
          <p:nvPr/>
        </p:nvSpPr>
        <p:spPr>
          <a:xfrm>
            <a:off x="1931192" y="4160316"/>
            <a:ext cx="2385936" cy="1007535"/>
          </a:xfrm>
          <a:prstGeom prst="rect">
            <a:avLst/>
          </a:prstGeom>
          <a:noFill/>
          <a:ln w="28575">
            <a:solidFill>
              <a:srgbClr val="FF0000"/>
            </a:solidFill>
            <a:prstDash val="dashDot"/>
          </a:ln>
        </p:spPr>
        <p:txBody>
          <a:bodyPr wrap="square" rtlCol="0">
            <a:spAutoFit/>
          </a:bodyPr>
          <a:lstStyle/>
          <a:p>
            <a:endParaRPr lang="en-US" dirty="0"/>
          </a:p>
        </p:txBody>
      </p:sp>
      <p:sp>
        <p:nvSpPr>
          <p:cNvPr id="25" name="Rectangle 24">
            <a:extLst>
              <a:ext uri="{FF2B5EF4-FFF2-40B4-BE49-F238E27FC236}">
                <a16:creationId xmlns:a16="http://schemas.microsoft.com/office/drawing/2014/main" id="{7FF82C6E-149D-1E29-75F7-EDF615E4B06E}"/>
              </a:ext>
            </a:extLst>
          </p:cNvPr>
          <p:cNvSpPr/>
          <p:nvPr/>
        </p:nvSpPr>
        <p:spPr>
          <a:xfrm>
            <a:off x="334381" y="3182955"/>
            <a:ext cx="1530994" cy="559671"/>
          </a:xfrm>
          <a:prstGeom prst="rect">
            <a:avLst/>
          </a:prstGeom>
          <a:solidFill>
            <a:srgbClr val="BACBE0"/>
          </a:solidFill>
          <a:ln w="25400" cap="flat" cmpd="sng" algn="ctr">
            <a:noFill/>
            <a:prstDash val="solid"/>
          </a:ln>
          <a:effectLst/>
        </p:spPr>
        <p:txBody>
          <a:bodyPr rtlCol="0" anchor="ctr"/>
          <a:lstStyle/>
          <a:p>
            <a:pPr algn="ctr" defTabSz="685783">
              <a:defRPr/>
            </a:pPr>
            <a:r>
              <a:rPr lang="en-US" sz="1000" b="1" kern="0" dirty="0">
                <a:solidFill>
                  <a:srgbClr val="0070C0"/>
                </a:solidFill>
                <a:latin typeface="Calibri"/>
              </a:rPr>
              <a:t>INVESTMENT ADVISER</a:t>
            </a:r>
          </a:p>
          <a:p>
            <a:pPr algn="ctr" defTabSz="685783">
              <a:defRPr/>
            </a:pPr>
            <a:r>
              <a:rPr lang="en-US" sz="1000" b="1" kern="0" dirty="0">
                <a:solidFill>
                  <a:srgbClr val="0070C0"/>
                </a:solidFill>
                <a:latin typeface="Calibri"/>
              </a:rPr>
              <a:t>.</a:t>
            </a:r>
          </a:p>
        </p:txBody>
      </p:sp>
    </p:spTree>
    <p:extLst>
      <p:ext uri="{BB962C8B-B14F-4D97-AF65-F5344CB8AC3E}">
        <p14:creationId xmlns:p14="http://schemas.microsoft.com/office/powerpoint/2010/main" val="3484122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A4E14-C2C3-260F-2E0C-B4846C1B7A64}"/>
              </a:ext>
            </a:extLst>
          </p:cNvPr>
          <p:cNvSpPr>
            <a:spLocks noGrp="1"/>
          </p:cNvSpPr>
          <p:nvPr>
            <p:ph type="title"/>
          </p:nvPr>
        </p:nvSpPr>
        <p:spPr>
          <a:xfrm>
            <a:off x="497971" y="330736"/>
            <a:ext cx="11569320" cy="1114300"/>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FinCEN ID Best Practice</a:t>
            </a:r>
          </a:p>
        </p:txBody>
      </p:sp>
      <p:sp>
        <p:nvSpPr>
          <p:cNvPr id="4" name="Content Placeholder 3">
            <a:extLst>
              <a:ext uri="{FF2B5EF4-FFF2-40B4-BE49-F238E27FC236}">
                <a16:creationId xmlns:a16="http://schemas.microsoft.com/office/drawing/2014/main" id="{9154B796-02A2-7A55-D8A6-3CD8EE0BA189}"/>
              </a:ext>
            </a:extLst>
          </p:cNvPr>
          <p:cNvSpPr>
            <a:spLocks noGrp="1"/>
          </p:cNvSpPr>
          <p:nvPr>
            <p:ph idx="4294967295"/>
          </p:nvPr>
        </p:nvSpPr>
        <p:spPr>
          <a:xfrm>
            <a:off x="497971" y="1445036"/>
            <a:ext cx="10515600" cy="4938347"/>
          </a:xfrm>
        </p:spPr>
        <p:txBody>
          <a:bodyPr>
            <a:normAutofit/>
          </a:bodyPr>
          <a:lstStyle/>
          <a:p>
            <a:pPr marL="0" marR="0" indent="0">
              <a:spcBef>
                <a:spcPts val="0"/>
              </a:spcBef>
              <a:spcAft>
                <a:spcPts val="800"/>
              </a:spcAft>
              <a:buNone/>
            </a:pPr>
            <a:endParaRPr lang="en-US" dirty="0"/>
          </a:p>
          <a:p>
            <a:pPr lvl="1"/>
            <a:r>
              <a:rPr lang="en-US" dirty="0"/>
              <a:t>If you are collecting information from beneficial owners, consider asking them to obtain a FinCEN ID instead of sharing their information with you directly.  </a:t>
            </a:r>
          </a:p>
          <a:p>
            <a:pPr marL="457200" lvl="1" indent="0">
              <a:buNone/>
            </a:pPr>
            <a:endParaRPr lang="en-US" dirty="0"/>
          </a:p>
          <a:p>
            <a:pPr lvl="1"/>
            <a:r>
              <a:rPr lang="en-US" dirty="0"/>
              <a:t>If you require the FinCEN ID, then the burden is on the individual to update his/her information with FinCEN and you should not have to worry about monitoring for changes in the information.</a:t>
            </a:r>
          </a:p>
          <a:p>
            <a:pPr marL="457200" lvl="1" indent="0">
              <a:buNone/>
            </a:pPr>
            <a:endParaRPr lang="en-US" dirty="0"/>
          </a:p>
          <a:p>
            <a:pPr marL="514350" marR="0" indent="-514350">
              <a:spcBef>
                <a:spcPts val="0"/>
              </a:spcBef>
              <a:spcAft>
                <a:spcPts val="800"/>
              </a:spcAft>
              <a:buAutoNum type="arabicPeriod"/>
            </a:pPr>
            <a:endParaRPr lang="en-US" dirty="0"/>
          </a:p>
        </p:txBody>
      </p:sp>
      <p:sp>
        <p:nvSpPr>
          <p:cNvPr id="3" name="Slide Number Placeholder 2"/>
          <p:cNvSpPr>
            <a:spLocks noGrp="1"/>
          </p:cNvSpPr>
          <p:nvPr>
            <p:ph type="sldNum" sz="quarter" idx="12"/>
          </p:nvPr>
        </p:nvSpPr>
        <p:spPr/>
        <p:txBody>
          <a:bodyPr/>
          <a:lstStyle/>
          <a:p>
            <a:fld id="{B5E999DE-65CB-4C83-8A6F-C3C10AD95814}" type="slidenum">
              <a:rPr lang="en-US" smtClean="0"/>
              <a:t>24</a:t>
            </a:fld>
            <a:endParaRPr lang="en-US"/>
          </a:p>
        </p:txBody>
      </p:sp>
    </p:spTree>
    <p:extLst>
      <p:ext uri="{BB962C8B-B14F-4D97-AF65-F5344CB8AC3E}">
        <p14:creationId xmlns:p14="http://schemas.microsoft.com/office/powerpoint/2010/main" val="792427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848" y="323949"/>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Frequently Asked Trust Questions</a:t>
            </a:r>
          </a:p>
        </p:txBody>
      </p:sp>
      <p:sp>
        <p:nvSpPr>
          <p:cNvPr id="3" name="Content Placeholder 2"/>
          <p:cNvSpPr>
            <a:spLocks noGrp="1"/>
          </p:cNvSpPr>
          <p:nvPr>
            <p:ph idx="4294967295"/>
          </p:nvPr>
        </p:nvSpPr>
        <p:spPr>
          <a:xfrm>
            <a:off x="865848" y="1849835"/>
            <a:ext cx="11171817" cy="4314658"/>
          </a:xfrm>
        </p:spPr>
        <p:txBody>
          <a:bodyPr>
            <a:normAutofit lnSpcReduction="10000"/>
          </a:bodyPr>
          <a:lstStyle/>
          <a:p>
            <a:r>
              <a:rPr lang="en-US" dirty="0">
                <a:latin typeface="+mj-lt"/>
              </a:rPr>
              <a:t>Multiple current beneficiaries of a trust owning 25% or more of a reporting company  </a:t>
            </a:r>
          </a:p>
          <a:p>
            <a:r>
              <a:rPr lang="en-US" dirty="0">
                <a:latin typeface="+mj-lt"/>
              </a:rPr>
              <a:t>Permissive beneficiary of income only</a:t>
            </a:r>
          </a:p>
          <a:p>
            <a:r>
              <a:rPr lang="en-US" dirty="0">
                <a:latin typeface="+mj-lt"/>
              </a:rPr>
              <a:t>One living beneficiary of a multi-beneficiary trust</a:t>
            </a:r>
          </a:p>
          <a:p>
            <a:r>
              <a:rPr lang="en-US" dirty="0">
                <a:latin typeface="+mj-lt"/>
              </a:rPr>
              <a:t>Single permissible beneficiary who is a minor</a:t>
            </a:r>
          </a:p>
          <a:p>
            <a:r>
              <a:rPr lang="en-US" dirty="0">
                <a:latin typeface="+mj-lt"/>
              </a:rPr>
              <a:t>Single permissible beneficiary of discretionary trust</a:t>
            </a:r>
          </a:p>
          <a:p>
            <a:r>
              <a:rPr lang="en-US" dirty="0" err="1">
                <a:latin typeface="+mj-lt"/>
              </a:rPr>
              <a:t>Crummey</a:t>
            </a:r>
            <a:r>
              <a:rPr lang="en-US" dirty="0">
                <a:latin typeface="+mj-lt"/>
              </a:rPr>
              <a:t> powers</a:t>
            </a:r>
          </a:p>
          <a:p>
            <a:r>
              <a:rPr lang="en-US" dirty="0">
                <a:latin typeface="+mj-lt"/>
              </a:rPr>
              <a:t>Testamentary power of appointment</a:t>
            </a:r>
          </a:p>
          <a:p>
            <a:r>
              <a:rPr lang="en-US" dirty="0">
                <a:latin typeface="+mj-lt"/>
              </a:rPr>
              <a:t>Power of appointment held by a non-beneficiary/non-grantor</a:t>
            </a:r>
          </a:p>
          <a:p>
            <a:pPr lvl="1"/>
            <a:endParaRPr lang="en-US" sz="2400" dirty="0">
              <a:latin typeface="+mj-lt"/>
            </a:endParaRPr>
          </a:p>
        </p:txBody>
      </p:sp>
      <p:sp>
        <p:nvSpPr>
          <p:cNvPr id="4" name="Slide Number Placeholder 3"/>
          <p:cNvSpPr>
            <a:spLocks noGrp="1"/>
          </p:cNvSpPr>
          <p:nvPr>
            <p:ph type="sldNum" sz="quarter" idx="12"/>
          </p:nvPr>
        </p:nvSpPr>
        <p:spPr/>
        <p:txBody>
          <a:bodyPr/>
          <a:lstStyle/>
          <a:p>
            <a:fld id="{B5E999DE-65CB-4C83-8A6F-C3C10AD95814}" type="slidenum">
              <a:rPr lang="en-US" smtClean="0"/>
              <a:t>25</a:t>
            </a:fld>
            <a:endParaRPr lang="en-US"/>
          </a:p>
        </p:txBody>
      </p:sp>
    </p:spTree>
    <p:extLst>
      <p:ext uri="{BB962C8B-B14F-4D97-AF65-F5344CB8AC3E}">
        <p14:creationId xmlns:p14="http://schemas.microsoft.com/office/powerpoint/2010/main" val="544185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a:ln>
            <a:solidFill>
              <a:schemeClr val="accent1">
                <a:lumMod val="60000"/>
                <a:lumOff val="40000"/>
              </a:schemeClr>
            </a:solidFill>
          </a:ln>
        </p:spPr>
        <p:txBody>
          <a:bodyPr>
            <a:normAutofit/>
          </a:bodyPr>
          <a:lstStyle/>
          <a:p>
            <a:r>
              <a:rPr lang="en-US" sz="4000" b="1" dirty="0">
                <a:solidFill>
                  <a:schemeClr val="bg1"/>
                </a:solidFill>
              </a:rPr>
              <a:t>Frequently Asked Trust Questions</a:t>
            </a:r>
          </a:p>
        </p:txBody>
      </p:sp>
      <p:sp>
        <p:nvSpPr>
          <p:cNvPr id="3" name="Content Placeholder 2"/>
          <p:cNvSpPr>
            <a:spLocks noGrp="1"/>
          </p:cNvSpPr>
          <p:nvPr>
            <p:ph idx="1"/>
          </p:nvPr>
        </p:nvSpPr>
        <p:spPr/>
        <p:txBody>
          <a:bodyPr>
            <a:normAutofit lnSpcReduction="10000"/>
          </a:bodyPr>
          <a:lstStyle/>
          <a:p>
            <a:r>
              <a:rPr lang="en-US" dirty="0"/>
              <a:t>Decant power</a:t>
            </a:r>
          </a:p>
          <a:p>
            <a:r>
              <a:rPr lang="en-US" dirty="0"/>
              <a:t>Swap power</a:t>
            </a:r>
          </a:p>
          <a:p>
            <a:r>
              <a:rPr lang="en-US" dirty="0"/>
              <a:t>Swap power held by someone other than grantor</a:t>
            </a:r>
          </a:p>
          <a:p>
            <a:r>
              <a:rPr lang="en-US" dirty="0"/>
              <a:t>Status of an administrative or directed exempt trustee</a:t>
            </a:r>
          </a:p>
          <a:p>
            <a:r>
              <a:rPr lang="en-US" dirty="0"/>
              <a:t>Power to fill a vacancy in reporting company management</a:t>
            </a:r>
          </a:p>
          <a:p>
            <a:r>
              <a:rPr lang="en-US" dirty="0"/>
              <a:t>Power to direct important decision held jointly</a:t>
            </a:r>
          </a:p>
          <a:p>
            <a:r>
              <a:rPr lang="en-US" dirty="0"/>
              <a:t>Status of charitable trust</a:t>
            </a:r>
          </a:p>
          <a:p>
            <a:r>
              <a:rPr lang="en-US" dirty="0"/>
              <a:t>Silent trust</a:t>
            </a:r>
          </a:p>
          <a:p>
            <a:r>
              <a:rPr lang="en-US" dirty="0"/>
              <a:t>Power of attorney</a:t>
            </a:r>
          </a:p>
          <a:p>
            <a:endParaRPr lang="en-US" dirty="0"/>
          </a:p>
        </p:txBody>
      </p:sp>
      <p:sp>
        <p:nvSpPr>
          <p:cNvPr id="4" name="Slide Number Placeholder 3"/>
          <p:cNvSpPr>
            <a:spLocks noGrp="1"/>
          </p:cNvSpPr>
          <p:nvPr>
            <p:ph type="sldNum" sz="quarter" idx="12"/>
          </p:nvPr>
        </p:nvSpPr>
        <p:spPr/>
        <p:txBody>
          <a:bodyPr/>
          <a:lstStyle/>
          <a:p>
            <a:fld id="{B5E999DE-65CB-4C83-8A6F-C3C10AD95814}" type="slidenum">
              <a:rPr lang="en-US" smtClean="0"/>
              <a:t>26</a:t>
            </a:fld>
            <a:endParaRPr lang="en-US"/>
          </a:p>
        </p:txBody>
      </p:sp>
    </p:spTree>
    <p:extLst>
      <p:ext uri="{BB962C8B-B14F-4D97-AF65-F5344CB8AC3E}">
        <p14:creationId xmlns:p14="http://schemas.microsoft.com/office/powerpoint/2010/main" val="286734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368678"/>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Frequently Asked Trust Questions</a:t>
            </a:r>
          </a:p>
        </p:txBody>
      </p:sp>
      <p:sp>
        <p:nvSpPr>
          <p:cNvPr id="3" name="Content Placeholder 2"/>
          <p:cNvSpPr>
            <a:spLocks noGrp="1"/>
          </p:cNvSpPr>
          <p:nvPr>
            <p:ph idx="4294967295"/>
          </p:nvPr>
        </p:nvSpPr>
        <p:spPr>
          <a:xfrm>
            <a:off x="918099" y="1862827"/>
            <a:ext cx="10515600" cy="4459596"/>
          </a:xfrm>
        </p:spPr>
        <p:txBody>
          <a:bodyPr>
            <a:normAutofit/>
          </a:bodyPr>
          <a:lstStyle/>
          <a:p>
            <a:r>
              <a:rPr lang="en-US" dirty="0">
                <a:latin typeface="+mj-lt"/>
              </a:rPr>
              <a:t>Resignation or removal of trustee, adviser, protector etc.</a:t>
            </a:r>
          </a:p>
          <a:p>
            <a:r>
              <a:rPr lang="en-US" dirty="0">
                <a:latin typeface="+mj-lt"/>
              </a:rPr>
              <a:t>Adviser/Protector Committees – tracking changes in committee composition/class of people</a:t>
            </a:r>
          </a:p>
          <a:p>
            <a:r>
              <a:rPr lang="en-US" dirty="0">
                <a:latin typeface="+mj-lt"/>
              </a:rPr>
              <a:t>Silent trusts with beneficial owners who are unaware</a:t>
            </a:r>
          </a:p>
          <a:p>
            <a:r>
              <a:rPr lang="en-US" dirty="0">
                <a:latin typeface="+mj-lt"/>
              </a:rPr>
              <a:t>Minors coming of age</a:t>
            </a:r>
          </a:p>
          <a:p>
            <a:r>
              <a:rPr lang="en-US" dirty="0">
                <a:latin typeface="+mj-lt"/>
              </a:rPr>
              <a:t>Staggered withdrawal rights</a:t>
            </a:r>
          </a:p>
          <a:p>
            <a:r>
              <a:rPr lang="en-US" dirty="0">
                <a:latin typeface="+mj-lt"/>
              </a:rPr>
              <a:t>Change of address</a:t>
            </a:r>
          </a:p>
          <a:p>
            <a:r>
              <a:rPr lang="en-US" dirty="0">
                <a:latin typeface="+mj-lt"/>
              </a:rPr>
              <a:t>Tracking ownership changes from gifting/sales</a:t>
            </a:r>
          </a:p>
          <a:p>
            <a:pPr marL="0" indent="0">
              <a:buNone/>
            </a:pPr>
            <a:endParaRPr lang="en-US" dirty="0"/>
          </a:p>
        </p:txBody>
      </p:sp>
      <p:sp>
        <p:nvSpPr>
          <p:cNvPr id="4" name="Slide Number Placeholder 3"/>
          <p:cNvSpPr>
            <a:spLocks noGrp="1"/>
          </p:cNvSpPr>
          <p:nvPr>
            <p:ph type="sldNum" sz="quarter" idx="12"/>
          </p:nvPr>
        </p:nvSpPr>
        <p:spPr/>
        <p:txBody>
          <a:bodyPr/>
          <a:lstStyle/>
          <a:p>
            <a:fld id="{B5E999DE-65CB-4C83-8A6F-C3C10AD95814}" type="slidenum">
              <a:rPr lang="en-US" smtClean="0"/>
              <a:t>27</a:t>
            </a:fld>
            <a:endParaRPr lang="en-US"/>
          </a:p>
        </p:txBody>
      </p:sp>
    </p:spTree>
    <p:extLst>
      <p:ext uri="{BB962C8B-B14F-4D97-AF65-F5344CB8AC3E}">
        <p14:creationId xmlns:p14="http://schemas.microsoft.com/office/powerpoint/2010/main" val="1640293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419744"/>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Resources</a:t>
            </a:r>
          </a:p>
        </p:txBody>
      </p:sp>
      <p:sp>
        <p:nvSpPr>
          <p:cNvPr id="3" name="Content Placeholder 2"/>
          <p:cNvSpPr>
            <a:spLocks noGrp="1"/>
          </p:cNvSpPr>
          <p:nvPr>
            <p:ph idx="4294967295"/>
          </p:nvPr>
        </p:nvSpPr>
        <p:spPr>
          <a:xfrm>
            <a:off x="1314532" y="2579275"/>
            <a:ext cx="9722734" cy="4416054"/>
          </a:xfrm>
        </p:spPr>
        <p:txBody>
          <a:bodyPr>
            <a:normAutofit/>
          </a:bodyPr>
          <a:lstStyle/>
          <a:p>
            <a:pPr marL="457200"/>
            <a:r>
              <a:rPr lang="en-US" sz="1800" dirty="0"/>
              <a:t>FinCEN’s BOI website for Filing a Report &amp; Obtaining a FinCEN ID: </a:t>
            </a:r>
            <a:r>
              <a:rPr lang="en-US" sz="1800" dirty="0">
                <a:hlinkClick r:id="rId2"/>
              </a:rPr>
              <a:t>https://www.fincen.gov/boi</a:t>
            </a:r>
            <a:endParaRPr lang="en-US" sz="1800" dirty="0"/>
          </a:p>
          <a:p>
            <a:pPr marL="457200"/>
            <a:r>
              <a:rPr lang="en-US" sz="1800" dirty="0"/>
              <a:t>Final Rule link:  </a:t>
            </a:r>
            <a:r>
              <a:rPr lang="en-US" sz="1800" dirty="0">
                <a:hlinkClick r:id="rId3"/>
              </a:rPr>
              <a:t>https://www.federalregister.gov/documents/2022/09/30/2022-21020/beneficial-ownership-information-reporting-requirements</a:t>
            </a:r>
            <a:endParaRPr lang="en-US" sz="1800" dirty="0"/>
          </a:p>
          <a:p>
            <a:pPr marL="457200"/>
            <a:r>
              <a:rPr lang="en-US" sz="1800" dirty="0"/>
              <a:t>FAQs updated October 3, 2024:</a:t>
            </a:r>
          </a:p>
          <a:p>
            <a:pPr marL="457200" indent="0">
              <a:buNone/>
            </a:pPr>
            <a:r>
              <a:rPr lang="en-US" sz="1800" dirty="0">
                <a:hlinkClick r:id="rId4"/>
              </a:rPr>
              <a:t>https://www.fincen.gov/boi-faqs</a:t>
            </a:r>
            <a:endParaRPr lang="en-US" sz="1800" dirty="0"/>
          </a:p>
          <a:p>
            <a:pPr marL="457200"/>
            <a:r>
              <a:rPr lang="en-US" sz="1800" dirty="0"/>
              <a:t>Small Entity Compliance Guide link: </a:t>
            </a:r>
            <a:r>
              <a:rPr lang="en-US" sz="1800" dirty="0">
                <a:hlinkClick r:id="rId5"/>
              </a:rPr>
              <a:t>https://www.fincen.gov/sites/default/files/shared/BOI_Small_Compliance_Guide.v1.1-FINAL.pdf</a:t>
            </a:r>
            <a:endParaRPr lang="en-US" sz="1800" dirty="0"/>
          </a:p>
          <a:p>
            <a:pPr marL="0" indent="0">
              <a:buNone/>
            </a:pPr>
            <a:endParaRPr lang="en-US" sz="1400" dirty="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2"/>
          </p:nvPr>
        </p:nvSpPr>
        <p:spPr/>
        <p:txBody>
          <a:bodyPr/>
          <a:lstStyle/>
          <a:p>
            <a:fld id="{B5E999DE-65CB-4C83-8A6F-C3C10AD95814}" type="slidenum">
              <a:rPr lang="en-US" smtClean="0"/>
              <a:t>28</a:t>
            </a:fld>
            <a:endParaRPr lang="en-US"/>
          </a:p>
        </p:txBody>
      </p:sp>
    </p:spTree>
    <p:extLst>
      <p:ext uri="{BB962C8B-B14F-4D97-AF65-F5344CB8AC3E}">
        <p14:creationId xmlns:p14="http://schemas.microsoft.com/office/powerpoint/2010/main" val="79072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419744"/>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Key Concepts </a:t>
            </a:r>
          </a:p>
        </p:txBody>
      </p:sp>
      <p:sp>
        <p:nvSpPr>
          <p:cNvPr id="3" name="Content Placeholder 2"/>
          <p:cNvSpPr>
            <a:spLocks noGrp="1"/>
          </p:cNvSpPr>
          <p:nvPr>
            <p:ph idx="4294967295"/>
          </p:nvPr>
        </p:nvSpPr>
        <p:spPr>
          <a:xfrm>
            <a:off x="1060805" y="2243791"/>
            <a:ext cx="10230187" cy="2694513"/>
          </a:xfrm>
        </p:spPr>
        <p:txBody>
          <a:bodyPr>
            <a:normAutofit fontScale="92500" lnSpcReduction="20000"/>
          </a:bodyPr>
          <a:lstStyle/>
          <a:p>
            <a:r>
              <a:rPr lang="en-US" sz="2600" dirty="0">
                <a:latin typeface="+mj-lt"/>
              </a:rPr>
              <a:t>General Rule:</a:t>
            </a:r>
          </a:p>
          <a:p>
            <a:pPr marL="457200" indent="-225425"/>
            <a:r>
              <a:rPr lang="en-US" sz="1500" dirty="0">
                <a:latin typeface="+mj-lt"/>
              </a:rPr>
              <a:t>Companies that are “reporting companies” are to file and maintain “beneficial ownership information reports” with FinCEN reporting their “applicants,” “beneficial owners,” and “exempt entity” owners.</a:t>
            </a:r>
          </a:p>
          <a:p>
            <a:pPr marL="231775" indent="0">
              <a:buNone/>
            </a:pPr>
            <a:endParaRPr lang="en-US" sz="1500" dirty="0">
              <a:latin typeface="+mj-lt"/>
            </a:endParaRPr>
          </a:p>
          <a:p>
            <a:r>
              <a:rPr lang="en-US" sz="2600" dirty="0">
                <a:latin typeface="+mj-lt"/>
              </a:rPr>
              <a:t>Key Terms</a:t>
            </a:r>
          </a:p>
          <a:p>
            <a:pPr marL="457200"/>
            <a:r>
              <a:rPr lang="en-US" sz="1600" dirty="0">
                <a:latin typeface="+mj-lt"/>
              </a:rPr>
              <a:t>Reporting company</a:t>
            </a:r>
          </a:p>
          <a:p>
            <a:pPr marL="457200"/>
            <a:r>
              <a:rPr lang="en-US" sz="1600" dirty="0">
                <a:latin typeface="+mj-lt"/>
              </a:rPr>
              <a:t>Applicant</a:t>
            </a:r>
          </a:p>
          <a:p>
            <a:pPr marL="457200"/>
            <a:r>
              <a:rPr lang="en-US" sz="1600" dirty="0">
                <a:latin typeface="+mj-lt"/>
              </a:rPr>
              <a:t>Exempt entity</a:t>
            </a:r>
          </a:p>
          <a:p>
            <a:pPr marL="457200"/>
            <a:r>
              <a:rPr lang="en-US" sz="1600" dirty="0">
                <a:latin typeface="+mj-lt"/>
              </a:rPr>
              <a:t>Beneficial owner</a:t>
            </a:r>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2"/>
          </p:nvPr>
        </p:nvSpPr>
        <p:spPr/>
        <p:txBody>
          <a:bodyPr/>
          <a:lstStyle/>
          <a:p>
            <a:fld id="{B5E999DE-65CB-4C83-8A6F-C3C10AD95814}" type="slidenum">
              <a:rPr lang="en-US" smtClean="0"/>
              <a:t>3</a:t>
            </a:fld>
            <a:endParaRPr lang="en-US"/>
          </a:p>
        </p:txBody>
      </p:sp>
    </p:spTree>
    <p:extLst>
      <p:ext uri="{BB962C8B-B14F-4D97-AF65-F5344CB8AC3E}">
        <p14:creationId xmlns:p14="http://schemas.microsoft.com/office/powerpoint/2010/main" val="2388850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8" y="136525"/>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Reporting Company</a:t>
            </a:r>
          </a:p>
        </p:txBody>
      </p:sp>
      <p:sp>
        <p:nvSpPr>
          <p:cNvPr id="3" name="Content Placeholder 2"/>
          <p:cNvSpPr>
            <a:spLocks noGrp="1"/>
          </p:cNvSpPr>
          <p:nvPr>
            <p:ph idx="4294967295"/>
          </p:nvPr>
        </p:nvSpPr>
        <p:spPr>
          <a:xfrm>
            <a:off x="977096" y="1934577"/>
            <a:ext cx="10237807" cy="3949283"/>
          </a:xfrm>
        </p:spPr>
        <p:txBody>
          <a:bodyPr>
            <a:noAutofit/>
          </a:bodyPr>
          <a:lstStyle/>
          <a:p>
            <a:r>
              <a:rPr lang="en-US" dirty="0">
                <a:latin typeface="+mj-lt"/>
              </a:rPr>
              <a:t>An entity created by filing a document with the secretary of state or similar office.</a:t>
            </a:r>
          </a:p>
          <a:p>
            <a:pPr lvl="1"/>
            <a:r>
              <a:rPr lang="en-US" sz="2800" dirty="0">
                <a:latin typeface="+mj-lt"/>
              </a:rPr>
              <a:t>Applies to corporations, LLCs, and any other entity created by the filing of a document with a secretary of state of any similar office in the United States</a:t>
            </a:r>
          </a:p>
          <a:p>
            <a:pPr lvl="1"/>
            <a:r>
              <a:rPr lang="en-US" sz="2800" dirty="0">
                <a:latin typeface="+mj-lt"/>
              </a:rPr>
              <a:t>A common law trust is not a reporting company.</a:t>
            </a:r>
          </a:p>
          <a:p>
            <a:r>
              <a:rPr lang="en-US" dirty="0">
                <a:latin typeface="+mj-lt"/>
              </a:rPr>
              <a:t>Can be domestic or foreign</a:t>
            </a:r>
          </a:p>
          <a:p>
            <a:pPr lvl="1"/>
            <a:r>
              <a:rPr lang="en-US" sz="2800" dirty="0">
                <a:latin typeface="+mj-lt"/>
              </a:rPr>
              <a:t>A foreign entity that is registered to do business in any U.S. state or territory.</a:t>
            </a:r>
            <a:endParaRPr lang="en-US" sz="2800" dirty="0">
              <a:highlight>
                <a:srgbClr val="00FF00"/>
              </a:highlight>
              <a:latin typeface="+mj-lt"/>
            </a:endParaRPr>
          </a:p>
          <a:p>
            <a:pPr marL="914400" lvl="2" indent="0">
              <a:buNone/>
            </a:pPr>
            <a:endParaRPr lang="en-US" sz="1400" dirty="0"/>
          </a:p>
          <a:p>
            <a:pPr lvl="1"/>
            <a:endParaRPr lang="en-US" sz="1400" dirty="0"/>
          </a:p>
          <a:p>
            <a:endParaRPr lang="en-US" sz="1200" dirty="0"/>
          </a:p>
        </p:txBody>
      </p:sp>
      <p:sp>
        <p:nvSpPr>
          <p:cNvPr id="4" name="Slide Number Placeholder 3"/>
          <p:cNvSpPr>
            <a:spLocks noGrp="1"/>
          </p:cNvSpPr>
          <p:nvPr>
            <p:ph type="sldNum" sz="quarter" idx="12"/>
          </p:nvPr>
        </p:nvSpPr>
        <p:spPr/>
        <p:txBody>
          <a:bodyPr/>
          <a:lstStyle/>
          <a:p>
            <a:fld id="{B5E999DE-65CB-4C83-8A6F-C3C10AD95814}" type="slidenum">
              <a:rPr lang="en-US" smtClean="0"/>
              <a:t>4</a:t>
            </a:fld>
            <a:endParaRPr lang="en-US"/>
          </a:p>
        </p:txBody>
      </p:sp>
    </p:spTree>
    <p:extLst>
      <p:ext uri="{BB962C8B-B14F-4D97-AF65-F5344CB8AC3E}">
        <p14:creationId xmlns:p14="http://schemas.microsoft.com/office/powerpoint/2010/main" val="2062020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550372"/>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Applicant</a:t>
            </a:r>
          </a:p>
        </p:txBody>
      </p:sp>
      <p:sp>
        <p:nvSpPr>
          <p:cNvPr id="3" name="Content Placeholder 2"/>
          <p:cNvSpPr>
            <a:spLocks noGrp="1"/>
          </p:cNvSpPr>
          <p:nvPr>
            <p:ph idx="4294967295"/>
          </p:nvPr>
        </p:nvSpPr>
        <p:spPr>
          <a:xfrm>
            <a:off x="1739902" y="2587778"/>
            <a:ext cx="9122938" cy="2788662"/>
          </a:xfrm>
        </p:spPr>
        <p:txBody>
          <a:bodyPr/>
          <a:lstStyle/>
          <a:p>
            <a:r>
              <a:rPr lang="en-US" dirty="0">
                <a:latin typeface="+mj-lt"/>
              </a:rPr>
              <a:t>The individual who directly files the document that creates the reporting company – e.g. the certificate of formation</a:t>
            </a:r>
          </a:p>
          <a:p>
            <a:pPr marL="0" indent="0">
              <a:buNone/>
            </a:pPr>
            <a:endParaRPr lang="en-US" dirty="0">
              <a:latin typeface="+mj-lt"/>
            </a:endParaRPr>
          </a:p>
          <a:p>
            <a:r>
              <a:rPr lang="en-US" dirty="0">
                <a:latin typeface="+mj-lt"/>
              </a:rPr>
              <a:t>The individual who is primarily responsible for directing the filing if more than one individual is involved</a:t>
            </a:r>
          </a:p>
          <a:p>
            <a:pPr lvl="1"/>
            <a:r>
              <a:rPr lang="en-US" dirty="0">
                <a:latin typeface="+mj-lt"/>
              </a:rPr>
              <a:t>e.g. lawyer and paralegal (preamble p. 59536)</a:t>
            </a:r>
          </a:p>
          <a:p>
            <a:pPr marL="457200" lvl="1" indent="0">
              <a:buNone/>
            </a:pPr>
            <a:endParaRPr lang="en-US" dirty="0">
              <a:latin typeface="+mj-lt"/>
            </a:endParaRPr>
          </a:p>
          <a:p>
            <a:pPr marL="514350" lvl="1" indent="0">
              <a:buNone/>
            </a:pPr>
            <a:endParaRPr lang="en-US" dirty="0"/>
          </a:p>
        </p:txBody>
      </p:sp>
      <p:sp>
        <p:nvSpPr>
          <p:cNvPr id="4" name="Slide Number Placeholder 3"/>
          <p:cNvSpPr>
            <a:spLocks noGrp="1"/>
          </p:cNvSpPr>
          <p:nvPr>
            <p:ph type="sldNum" sz="quarter" idx="12"/>
          </p:nvPr>
        </p:nvSpPr>
        <p:spPr/>
        <p:txBody>
          <a:bodyPr/>
          <a:lstStyle/>
          <a:p>
            <a:fld id="{B5E999DE-65CB-4C83-8A6F-C3C10AD95814}" type="slidenum">
              <a:rPr lang="en-US" smtClean="0"/>
              <a:t>5</a:t>
            </a:fld>
            <a:endParaRPr lang="en-US"/>
          </a:p>
        </p:txBody>
      </p:sp>
    </p:spTree>
    <p:extLst>
      <p:ext uri="{BB962C8B-B14F-4D97-AF65-F5344CB8AC3E}">
        <p14:creationId xmlns:p14="http://schemas.microsoft.com/office/powerpoint/2010/main" val="393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8" y="136525"/>
            <a:ext cx="10515600" cy="1325563"/>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Exempt Entity</a:t>
            </a:r>
          </a:p>
        </p:txBody>
      </p:sp>
      <p:sp>
        <p:nvSpPr>
          <p:cNvPr id="3" name="Content Placeholder 2"/>
          <p:cNvSpPr>
            <a:spLocks noGrp="1"/>
          </p:cNvSpPr>
          <p:nvPr>
            <p:ph idx="4294967295"/>
          </p:nvPr>
        </p:nvSpPr>
        <p:spPr>
          <a:xfrm>
            <a:off x="850738" y="1742828"/>
            <a:ext cx="10582959" cy="3187987"/>
          </a:xfrm>
        </p:spPr>
        <p:txBody>
          <a:bodyPr>
            <a:noAutofit/>
          </a:bodyPr>
          <a:lstStyle/>
          <a:p>
            <a:r>
              <a:rPr lang="en-US" sz="2200" dirty="0">
                <a:latin typeface="+mj-lt"/>
              </a:rPr>
              <a:t>Many exclusions to the definition of reporting company (23 exempt entities)</a:t>
            </a:r>
          </a:p>
          <a:p>
            <a:pPr lvl="1"/>
            <a:r>
              <a:rPr lang="en-US" sz="2200" dirty="0">
                <a:latin typeface="+mj-lt"/>
              </a:rPr>
              <a:t>Companies subject to other government regulation or oversight</a:t>
            </a:r>
          </a:p>
          <a:p>
            <a:pPr lvl="1"/>
            <a:r>
              <a:rPr lang="en-US" sz="2200" dirty="0">
                <a:latin typeface="+mj-lt"/>
              </a:rPr>
              <a:t>Large operating company – </a:t>
            </a:r>
          </a:p>
          <a:p>
            <a:pPr lvl="2"/>
            <a:r>
              <a:rPr lang="en-US" sz="2200" dirty="0">
                <a:latin typeface="+mj-lt"/>
              </a:rPr>
              <a:t>Employs more than 20 full time workers</a:t>
            </a:r>
          </a:p>
          <a:p>
            <a:pPr lvl="2"/>
            <a:r>
              <a:rPr lang="en-US" sz="2200" dirty="0">
                <a:latin typeface="+mj-lt"/>
              </a:rPr>
              <a:t>Physical presence in US</a:t>
            </a:r>
          </a:p>
          <a:p>
            <a:pPr lvl="2"/>
            <a:r>
              <a:rPr lang="en-US" sz="2200" dirty="0">
                <a:latin typeface="+mj-lt"/>
              </a:rPr>
              <a:t>Reported more than $5 million gross receipts or sales on prior year tax return</a:t>
            </a:r>
          </a:p>
          <a:p>
            <a:pPr lvl="1"/>
            <a:r>
              <a:rPr lang="en-US" sz="2200" dirty="0">
                <a:latin typeface="+mj-lt"/>
              </a:rPr>
              <a:t>Tax-exempt entities - IRC §501(c) organizations that are tax exempt under IRC §501(a) (determined without regard to IRC §508(a), i.e., regardless of whether the entity has applied for tax exempt status), political organizations under IRC </a:t>
            </a:r>
          </a:p>
          <a:p>
            <a:pPr lvl="1"/>
            <a:r>
              <a:rPr lang="en-US" sz="2200" dirty="0">
                <a:latin typeface="+mj-lt"/>
              </a:rPr>
              <a:t>Subsidiaries of an exempt entity –</a:t>
            </a:r>
          </a:p>
          <a:p>
            <a:pPr lvl="2"/>
            <a:r>
              <a:rPr lang="en-US" sz="2200" dirty="0">
                <a:latin typeface="+mj-lt"/>
              </a:rPr>
              <a:t>Any entity the ownership interests of which are “controlled or wholly owned,” as stated in the regulations (compare to statute, which says “owned or controlled”), directly or indirectly, by one or more entities that are not Reporting Companies. </a:t>
            </a:r>
          </a:p>
        </p:txBody>
      </p:sp>
      <p:sp>
        <p:nvSpPr>
          <p:cNvPr id="4" name="Slide Number Placeholder 3"/>
          <p:cNvSpPr>
            <a:spLocks noGrp="1"/>
          </p:cNvSpPr>
          <p:nvPr>
            <p:ph type="sldNum" sz="quarter" idx="12"/>
          </p:nvPr>
        </p:nvSpPr>
        <p:spPr/>
        <p:txBody>
          <a:bodyPr/>
          <a:lstStyle/>
          <a:p>
            <a:fld id="{B5E999DE-65CB-4C83-8A6F-C3C10AD95814}" type="slidenum">
              <a:rPr lang="en-US" smtClean="0"/>
              <a:t>6</a:t>
            </a:fld>
            <a:endParaRPr lang="en-US"/>
          </a:p>
        </p:txBody>
      </p:sp>
    </p:spTree>
    <p:extLst>
      <p:ext uri="{BB962C8B-B14F-4D97-AF65-F5344CB8AC3E}">
        <p14:creationId xmlns:p14="http://schemas.microsoft.com/office/powerpoint/2010/main" val="448643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A4E14-C2C3-260F-2E0C-B4846C1B7A64}"/>
              </a:ext>
            </a:extLst>
          </p:cNvPr>
          <p:cNvSpPr>
            <a:spLocks noGrp="1"/>
          </p:cNvSpPr>
          <p:nvPr>
            <p:ph type="title"/>
          </p:nvPr>
        </p:nvSpPr>
        <p:spPr>
          <a:xfrm>
            <a:off x="497971" y="330736"/>
            <a:ext cx="11569320" cy="1114300"/>
          </a:xfrm>
          <a:solidFill>
            <a:srgbClr val="FF0000"/>
          </a:solidFill>
        </p:spPr>
        <p:style>
          <a:lnRef idx="1">
            <a:schemeClr val="accent1"/>
          </a:lnRef>
          <a:fillRef idx="2">
            <a:schemeClr val="accent1"/>
          </a:fillRef>
          <a:effectRef idx="1">
            <a:schemeClr val="accent1"/>
          </a:effectRef>
          <a:fontRef idx="minor">
            <a:schemeClr val="dk1"/>
          </a:fontRef>
        </p:style>
        <p:txBody>
          <a:bodyPr>
            <a:noAutofit/>
          </a:bodyPr>
          <a:lstStyle/>
          <a:p>
            <a:r>
              <a:rPr lang="en-US" sz="4000" b="1" dirty="0">
                <a:solidFill>
                  <a:schemeClr val="bg1"/>
                </a:solidFill>
                <a:latin typeface="+mj-lt"/>
              </a:rPr>
              <a:t>Exempt Entity with Ownership Interest</a:t>
            </a:r>
          </a:p>
        </p:txBody>
      </p:sp>
      <p:sp>
        <p:nvSpPr>
          <p:cNvPr id="3" name="Slide Number Placeholder 2"/>
          <p:cNvSpPr>
            <a:spLocks noGrp="1"/>
          </p:cNvSpPr>
          <p:nvPr>
            <p:ph type="sldNum" sz="quarter" idx="12"/>
          </p:nvPr>
        </p:nvSpPr>
        <p:spPr/>
        <p:txBody>
          <a:bodyPr/>
          <a:lstStyle/>
          <a:p>
            <a:fld id="{B5E999DE-65CB-4C83-8A6F-C3C10AD95814}" type="slidenum">
              <a:rPr lang="en-US" smtClean="0"/>
              <a:t>7</a:t>
            </a:fld>
            <a:endParaRPr lang="en-US" dirty="0"/>
          </a:p>
        </p:txBody>
      </p:sp>
      <p:sp>
        <p:nvSpPr>
          <p:cNvPr id="13" name="Rectangle 1">
            <a:extLst>
              <a:ext uri="{FF2B5EF4-FFF2-40B4-BE49-F238E27FC236}">
                <a16:creationId xmlns:a16="http://schemas.microsoft.com/office/drawing/2014/main" id="{0C133F30-AE2F-0938-4D48-897DA8369222}"/>
              </a:ext>
            </a:extLst>
          </p:cNvPr>
          <p:cNvSpPr>
            <a:spLocks noChangeArrowheads="1"/>
          </p:cNvSpPr>
          <p:nvPr/>
        </p:nvSpPr>
        <p:spPr bwMode="auto">
          <a:xfrm>
            <a:off x="7176363" y="2187498"/>
            <a:ext cx="4175119"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 Special rules—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 Reporting company owned by exempt entity. If one or more exempt entities under paragraph (c)(2) of this section has or will have a direct or indirect ownership interest in a reporting company and an individual is a beneficial owner of the reporting company </a:t>
            </a:r>
            <a:r>
              <a:rPr kumimoji="0" lang="en-US" altLang="en-US" sz="1000" b="0" i="0" u="none" strike="noStrike" cap="none" normalizeH="0" baseline="0" dirty="0">
                <a:ln>
                  <a:noFill/>
                </a:ln>
                <a:solidFill>
                  <a:srgbClr val="000000"/>
                </a:solidFill>
                <a:effectLst/>
                <a:highlight>
                  <a:srgbClr val="FFFF00"/>
                </a:highlight>
                <a:latin typeface="Arial" panose="020B0604020202020204" pitchFamily="34" charset="0"/>
                <a:cs typeface="Arial" panose="020B0604020202020204" pitchFamily="34" charset="0"/>
              </a:rPr>
              <a:t>exclusively</a:t>
            </a:r>
            <a:r>
              <a:rPr kumimoji="0" lang="en-US"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by virtue of the individual's ownership interest in such exempt entities, the report </a:t>
            </a:r>
            <a:r>
              <a:rPr kumimoji="0" lang="en-US" altLang="en-US" sz="1000" b="0" i="0" u="none" strike="noStrike" cap="none" normalizeH="0" baseline="0" dirty="0">
                <a:ln>
                  <a:noFill/>
                </a:ln>
                <a:solidFill>
                  <a:srgbClr val="000000"/>
                </a:solidFill>
                <a:effectLst/>
                <a:highlight>
                  <a:srgbClr val="FFFF00"/>
                </a:highlight>
                <a:latin typeface="Arial" panose="020B0604020202020204" pitchFamily="34" charset="0"/>
                <a:cs typeface="Arial" panose="020B0604020202020204" pitchFamily="34" charset="0"/>
              </a:rPr>
              <a:t>may</a:t>
            </a:r>
            <a:r>
              <a:rPr kumimoji="0" lang="en-US"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include the names of the exempt entities in lieu of the information required under paragraph (b)(1) of this section with respect to such beneficial owner.</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31 C.F.R. § 1010.380</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14" name="Content Placeholder 3">
            <a:extLst>
              <a:ext uri="{FF2B5EF4-FFF2-40B4-BE49-F238E27FC236}">
                <a16:creationId xmlns:a16="http://schemas.microsoft.com/office/drawing/2014/main" id="{910F636B-8FE1-D9A1-458A-99E7F2CB7F58}"/>
              </a:ext>
            </a:extLst>
          </p:cNvPr>
          <p:cNvSpPr>
            <a:spLocks noGrp="1"/>
          </p:cNvSpPr>
          <p:nvPr>
            <p:ph idx="4294967295"/>
          </p:nvPr>
        </p:nvSpPr>
        <p:spPr>
          <a:xfrm>
            <a:off x="887707" y="2062545"/>
            <a:ext cx="4894729" cy="1752165"/>
          </a:xfrm>
        </p:spPr>
        <p:txBody>
          <a:bodyPr>
            <a:noAutofit/>
          </a:bodyPr>
          <a:lstStyle/>
          <a:p>
            <a:pPr marL="0" marR="0" indent="0" algn="just">
              <a:lnSpc>
                <a:spcPct val="107000"/>
              </a:lnSpc>
              <a:spcBef>
                <a:spcPts val="1000"/>
              </a:spcBef>
              <a:spcAft>
                <a:spcPts val="0"/>
              </a:spcAft>
              <a:buNone/>
            </a:pP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(2)Required information.</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(A)In general.</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accordance with regulations prescribed by the Secretary of the Treasury, a report delivered under paragraph (1) shall, except as provided in subparagraph (B), identify each beneficial owner of the applicable reporting company and each applicant with respect to that reporting company by--</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full legal name;</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date of birth;</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current, as of the date on which the report is delivered, residential or business street address; and</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tabLst>
                <a:tab pos="346075" algn="l"/>
              </a:tabLst>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(iv) 	(I)</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unique identifying number from an acceptable identification document; or</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88925" marR="0" indent="0" algn="just">
              <a:lnSpc>
                <a:spcPct val="107000"/>
              </a:lnSpc>
              <a:spcBef>
                <a:spcPts val="0"/>
              </a:spcBef>
              <a:spcAft>
                <a:spcPts val="0"/>
              </a:spcAft>
              <a:buNone/>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FinCEN identifier in accordance with requirements in paragraph (3).</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0" algn="just">
              <a:lnSpc>
                <a:spcPct val="107000"/>
              </a:lnSpc>
              <a:spcBef>
                <a:spcPts val="0"/>
              </a:spcBef>
              <a:spcAft>
                <a:spcPts val="0"/>
              </a:spcAft>
              <a:buNone/>
            </a:pP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(B)Reporting requirement for exempt entities having an ownership interest.</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an exempt entity described in subsection (a)(11)(B) has or will have a direct or indirect ownership interest in a reporting company, the reporting company or the applicant--</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kern="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shall</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with respect to the exempt entity, only list the name of the exempt entity; and</a:t>
            </a:r>
            <a:endParaRPr lang="en-US" sz="1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en-US" sz="1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shall not be required to report the information </a:t>
            </a:r>
            <a:r>
              <a:rPr lang="en-US" sz="1000" kern="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with respect to the exempt entity otherwise required under subparagraph (A).</a:t>
            </a:r>
          </a:p>
          <a:p>
            <a:pPr marL="0" marR="0" indent="0" algn="just">
              <a:lnSpc>
                <a:spcPct val="107000"/>
              </a:lnSpc>
              <a:spcBef>
                <a:spcPts val="0"/>
              </a:spcBef>
              <a:spcAft>
                <a:spcPts val="0"/>
              </a:spcAft>
              <a:buNone/>
            </a:pPr>
            <a:endParaRPr lang="en-US" sz="10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Bef>
                <a:spcPts val="0"/>
              </a:spcBef>
              <a:buNone/>
            </a:pPr>
            <a:r>
              <a:rPr lang="en-US" sz="1000" dirty="0">
                <a:effectLst/>
                <a:latin typeface="Calibri" panose="020F0502020204030204" pitchFamily="34" charset="0"/>
                <a:ea typeface="Calibri" panose="020F0502020204030204" pitchFamily="34" charset="0"/>
                <a:cs typeface="Times New Roman" panose="02020603050405020304" pitchFamily="18" charset="0"/>
              </a:rPr>
              <a:t>31 USCA § 5336(a)(3).</a:t>
            </a:r>
          </a:p>
        </p:txBody>
      </p:sp>
      <p:cxnSp>
        <p:nvCxnSpPr>
          <p:cNvPr id="10" name="Straight Connector 9">
            <a:extLst>
              <a:ext uri="{FF2B5EF4-FFF2-40B4-BE49-F238E27FC236}">
                <a16:creationId xmlns:a16="http://schemas.microsoft.com/office/drawing/2014/main" id="{CDD62B5A-9B3D-4C6E-688F-8651A872E525}"/>
              </a:ext>
            </a:extLst>
          </p:cNvPr>
          <p:cNvCxnSpPr/>
          <p:nvPr/>
        </p:nvCxnSpPr>
        <p:spPr>
          <a:xfrm>
            <a:off x="1143729" y="4867383"/>
            <a:ext cx="295836" cy="0"/>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93EBD9B5-A692-4A3D-A69E-CB24B20F069F}"/>
              </a:ext>
            </a:extLst>
          </p:cNvPr>
          <p:cNvCxnSpPr/>
          <p:nvPr/>
        </p:nvCxnSpPr>
        <p:spPr>
          <a:xfrm>
            <a:off x="7238376" y="3464366"/>
            <a:ext cx="295836" cy="0"/>
          </a:xfrm>
          <a:prstGeom prst="line">
            <a:avLst/>
          </a:prstGeom>
        </p:spPr>
        <p:style>
          <a:lnRef idx="3">
            <a:schemeClr val="dk1"/>
          </a:lnRef>
          <a:fillRef idx="0">
            <a:schemeClr val="dk1"/>
          </a:fillRef>
          <a:effectRef idx="2">
            <a:schemeClr val="dk1"/>
          </a:effectRef>
          <a:fontRef idx="minor">
            <a:schemeClr val="tx1"/>
          </a:fontRef>
        </p:style>
      </p:cxnSp>
      <p:cxnSp>
        <p:nvCxnSpPr>
          <p:cNvPr id="15" name="Connector: Elbow 14">
            <a:extLst>
              <a:ext uri="{FF2B5EF4-FFF2-40B4-BE49-F238E27FC236}">
                <a16:creationId xmlns:a16="http://schemas.microsoft.com/office/drawing/2014/main" id="{2B3D6E6E-3315-4367-EEE5-40B1B233DB2A}"/>
              </a:ext>
            </a:extLst>
          </p:cNvPr>
          <p:cNvCxnSpPr>
            <a:cxnSpLocks/>
          </p:cNvCxnSpPr>
          <p:nvPr/>
        </p:nvCxnSpPr>
        <p:spPr>
          <a:xfrm flipV="1">
            <a:off x="1516284" y="3464366"/>
            <a:ext cx="5879799" cy="1403017"/>
          </a:xfrm>
          <a:prstGeom prst="bentConnector3">
            <a:avLst>
              <a:gd name="adj1" fmla="val 85828"/>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8" name="Straight Connector 17">
            <a:extLst>
              <a:ext uri="{FF2B5EF4-FFF2-40B4-BE49-F238E27FC236}">
                <a16:creationId xmlns:a16="http://schemas.microsoft.com/office/drawing/2014/main" id="{171D7AC8-36FC-63E9-BE6B-F00B7099DF9A}"/>
              </a:ext>
            </a:extLst>
          </p:cNvPr>
          <p:cNvCxnSpPr>
            <a:cxnSpLocks/>
          </p:cNvCxnSpPr>
          <p:nvPr/>
        </p:nvCxnSpPr>
        <p:spPr>
          <a:xfrm>
            <a:off x="9909167" y="3136541"/>
            <a:ext cx="587190" cy="0"/>
          </a:xfrm>
          <a:prstGeom prst="line">
            <a:avLst/>
          </a:prstGeom>
        </p:spPr>
        <p:style>
          <a:lnRef idx="3">
            <a:schemeClr val="dk1"/>
          </a:lnRef>
          <a:fillRef idx="0">
            <a:schemeClr val="dk1"/>
          </a:fillRef>
          <a:effectRef idx="2">
            <a:schemeClr val="dk1"/>
          </a:effectRef>
          <a:fontRef idx="minor">
            <a:schemeClr val="tx1"/>
          </a:fontRef>
        </p:style>
      </p:cxnSp>
      <p:sp>
        <p:nvSpPr>
          <p:cNvPr id="21" name="TextBox 20">
            <a:extLst>
              <a:ext uri="{FF2B5EF4-FFF2-40B4-BE49-F238E27FC236}">
                <a16:creationId xmlns:a16="http://schemas.microsoft.com/office/drawing/2014/main" id="{4338E531-BECD-993B-EF00-45F3D6C199E8}"/>
              </a:ext>
            </a:extLst>
          </p:cNvPr>
          <p:cNvSpPr txBox="1"/>
          <p:nvPr/>
        </p:nvSpPr>
        <p:spPr>
          <a:xfrm>
            <a:off x="822510" y="1760594"/>
            <a:ext cx="4635704" cy="338554"/>
          </a:xfrm>
          <a:prstGeom prst="rect">
            <a:avLst/>
          </a:prstGeom>
          <a:noFill/>
        </p:spPr>
        <p:txBody>
          <a:bodyPr wrap="square">
            <a:spAutoFit/>
          </a:bodyPr>
          <a:lstStyle/>
          <a:p>
            <a:pPr marL="0" marR="0" algn="ctr">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Corporate Transparency Act</a:t>
            </a:r>
          </a:p>
        </p:txBody>
      </p:sp>
      <p:sp>
        <p:nvSpPr>
          <p:cNvPr id="22" name="TextBox 21">
            <a:extLst>
              <a:ext uri="{FF2B5EF4-FFF2-40B4-BE49-F238E27FC236}">
                <a16:creationId xmlns:a16="http://schemas.microsoft.com/office/drawing/2014/main" id="{5E561957-00D6-D53B-2A6B-05F9FD3F185C}"/>
              </a:ext>
            </a:extLst>
          </p:cNvPr>
          <p:cNvSpPr txBox="1"/>
          <p:nvPr/>
        </p:nvSpPr>
        <p:spPr>
          <a:xfrm>
            <a:off x="6334171" y="1768364"/>
            <a:ext cx="4635704" cy="338554"/>
          </a:xfrm>
          <a:prstGeom prst="rect">
            <a:avLst/>
          </a:prstGeom>
          <a:noFill/>
        </p:spPr>
        <p:txBody>
          <a:bodyPr wrap="square">
            <a:spAutoFit/>
          </a:bodyPr>
          <a:lstStyle/>
          <a:p>
            <a:pPr marL="0" marR="0" algn="ctr">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FinCEN Reporting Rule</a:t>
            </a:r>
          </a:p>
        </p:txBody>
      </p:sp>
    </p:spTree>
    <p:extLst>
      <p:ext uri="{BB962C8B-B14F-4D97-AF65-F5344CB8AC3E}">
        <p14:creationId xmlns:p14="http://schemas.microsoft.com/office/powerpoint/2010/main" val="1089546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A4E14-C2C3-260F-2E0C-B4846C1B7A64}"/>
              </a:ext>
            </a:extLst>
          </p:cNvPr>
          <p:cNvSpPr>
            <a:spLocks noGrp="1"/>
          </p:cNvSpPr>
          <p:nvPr>
            <p:ph type="title"/>
          </p:nvPr>
        </p:nvSpPr>
        <p:spPr>
          <a:xfrm>
            <a:off x="497971" y="255922"/>
            <a:ext cx="10972370" cy="1114300"/>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Beneficial Owner</a:t>
            </a:r>
            <a:endParaRPr lang="en-US" sz="4000" b="1" dirty="0">
              <a:solidFill>
                <a:schemeClr val="bg1"/>
              </a:solidFill>
              <a:highlight>
                <a:srgbClr val="FFFF00"/>
              </a:highlight>
              <a:latin typeface="+mj-lt"/>
            </a:endParaRPr>
          </a:p>
        </p:txBody>
      </p:sp>
      <p:sp>
        <p:nvSpPr>
          <p:cNvPr id="3" name="Slide Number Placeholder 2"/>
          <p:cNvSpPr>
            <a:spLocks noGrp="1"/>
          </p:cNvSpPr>
          <p:nvPr>
            <p:ph type="sldNum" sz="quarter" idx="12"/>
          </p:nvPr>
        </p:nvSpPr>
        <p:spPr>
          <a:xfrm>
            <a:off x="9285154" y="6344701"/>
            <a:ext cx="2743200" cy="365125"/>
          </a:xfrm>
        </p:spPr>
        <p:txBody>
          <a:bodyPr/>
          <a:lstStyle/>
          <a:p>
            <a:fld id="{B5E999DE-65CB-4C83-8A6F-C3C10AD95814}" type="slidenum">
              <a:rPr lang="en-US" smtClean="0"/>
              <a:t>8</a:t>
            </a:fld>
            <a:endParaRPr lang="en-US" dirty="0"/>
          </a:p>
        </p:txBody>
      </p:sp>
      <p:sp>
        <p:nvSpPr>
          <p:cNvPr id="20" name="TextBox 19">
            <a:extLst>
              <a:ext uri="{FF2B5EF4-FFF2-40B4-BE49-F238E27FC236}">
                <a16:creationId xmlns:a16="http://schemas.microsoft.com/office/drawing/2014/main" id="{B2A9BE0C-37DE-E1A7-005A-31E3E43A76D3}"/>
              </a:ext>
            </a:extLst>
          </p:cNvPr>
          <p:cNvSpPr txBox="1"/>
          <p:nvPr/>
        </p:nvSpPr>
        <p:spPr>
          <a:xfrm>
            <a:off x="469636" y="1664641"/>
            <a:ext cx="11438962" cy="338554"/>
          </a:xfrm>
          <a:prstGeom prst="rect">
            <a:avLst/>
          </a:prstGeom>
          <a:noFill/>
        </p:spPr>
        <p:txBody>
          <a:bodyPr wrap="square" rtlCol="0">
            <a:spAutoFit/>
          </a:bodyPr>
          <a:lstStyle/>
          <a:p>
            <a:r>
              <a:rPr lang="en-US" sz="1600" dirty="0"/>
              <a:t>The Corporate Transparency Act defines the term “beneficial owner” in </a:t>
            </a:r>
            <a:r>
              <a:rPr lang="en-US" sz="1600" dirty="0">
                <a:effectLst/>
                <a:latin typeface="Calibri" panose="020F0502020204030204" pitchFamily="34" charset="0"/>
                <a:ea typeface="Calibri" panose="020F0502020204030204" pitchFamily="34" charset="0"/>
                <a:cs typeface="Times New Roman" panose="02020603050405020304" pitchFamily="18" charset="0"/>
              </a:rPr>
              <a:t>31 USCA § 5336(a)(3):</a:t>
            </a:r>
            <a:endParaRPr lang="en-US" sz="1600" dirty="0"/>
          </a:p>
        </p:txBody>
      </p:sp>
      <p:grpSp>
        <p:nvGrpSpPr>
          <p:cNvPr id="32" name="Group 31">
            <a:extLst>
              <a:ext uri="{FF2B5EF4-FFF2-40B4-BE49-F238E27FC236}">
                <a16:creationId xmlns:a16="http://schemas.microsoft.com/office/drawing/2014/main" id="{D6C0D5FD-7BFF-5948-5052-C9B04E6053AD}"/>
              </a:ext>
            </a:extLst>
          </p:cNvPr>
          <p:cNvGrpSpPr/>
          <p:nvPr/>
        </p:nvGrpSpPr>
        <p:grpSpPr>
          <a:xfrm>
            <a:off x="429292" y="2168170"/>
            <a:ext cx="10959533" cy="4072846"/>
            <a:chOff x="450589" y="2454417"/>
            <a:chExt cx="10959533" cy="4072846"/>
          </a:xfrm>
        </p:grpSpPr>
        <p:sp>
          <p:nvSpPr>
            <p:cNvPr id="8" name="TextBox 7">
              <a:extLst>
                <a:ext uri="{FF2B5EF4-FFF2-40B4-BE49-F238E27FC236}">
                  <a16:creationId xmlns:a16="http://schemas.microsoft.com/office/drawing/2014/main" id="{AC224284-4877-6BA7-A2F2-E42B2E83ADCA}"/>
                </a:ext>
              </a:extLst>
            </p:cNvPr>
            <p:cNvSpPr txBox="1"/>
            <p:nvPr/>
          </p:nvSpPr>
          <p:spPr>
            <a:xfrm>
              <a:off x="2139965" y="2454417"/>
              <a:ext cx="9270157" cy="4072846"/>
            </a:xfrm>
            <a:prstGeom prst="rect">
              <a:avLst/>
            </a:prstGeom>
            <a:noFill/>
          </p:spPr>
          <p:txBody>
            <a:bodyPr wrap="square">
              <a:spAutoFit/>
            </a:bodyPr>
            <a:lstStyle/>
            <a:p>
              <a:pPr marL="127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(3)Beneficial owner.</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term “beneficial owner”--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54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means, with respect to an entity, an individual who, directly or indirectly, through any contract, arrangement, understanding, relationship, or otherwise--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exercises substantial control over the entity; or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algn="just">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owns or controls not less than 25 percent of the ownership interests of the entity; and</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54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does not include—</a:t>
              </a:r>
              <a:endParaRPr lang="en-US"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minor child, as defined in the State in which the entity is formed, if the information of the parent or guardian of the minor child is reported in accordance with this section;</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individual acting as a nominee, intermediary, custodian, or agent on behalf of another individual;</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individual acting solely as an employee of a corporation, limited liability company, or other similar entity and whose control over or economic benefits from such entity is derived solely from the employment status of the person;</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(iv)</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individual whose only interest in a corporation, limited liability company, or other similar entity is through a right of inheritance; or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81000" marR="0" algn="just">
                <a:lnSpc>
                  <a:spcPct val="107000"/>
                </a:lnSpc>
                <a:spcBef>
                  <a:spcPts val="1000"/>
                </a:spcBef>
                <a:spcAft>
                  <a:spcPts val="0"/>
                </a:spcAft>
              </a:pPr>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creditor of a corporation, limited liability company, or other similar entity, unless the creditor meets the requirements of subparagraph (A).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D47E326B-F0FA-E1FD-738A-7FF2F2F7DCCD}"/>
                </a:ext>
              </a:extLst>
            </p:cNvPr>
            <p:cNvSpPr txBox="1"/>
            <p:nvPr/>
          </p:nvSpPr>
          <p:spPr>
            <a:xfrm>
              <a:off x="482982" y="2765317"/>
              <a:ext cx="1344703" cy="338554"/>
            </a:xfrm>
            <a:prstGeom prst="rect">
              <a:avLst/>
            </a:prstGeom>
            <a:noFill/>
          </p:spPr>
          <p:txBody>
            <a:bodyPr wrap="square" rtlCol="0">
              <a:spAutoFit/>
            </a:bodyPr>
            <a:lstStyle/>
            <a:p>
              <a:r>
                <a:rPr lang="en-US" sz="1600" dirty="0">
                  <a:highlight>
                    <a:srgbClr val="FFFF00"/>
                  </a:highlight>
                </a:rPr>
                <a:t>(main rule)</a:t>
              </a:r>
            </a:p>
          </p:txBody>
        </p:sp>
        <p:sp>
          <p:nvSpPr>
            <p:cNvPr id="19" name="TextBox 18">
              <a:extLst>
                <a:ext uri="{FF2B5EF4-FFF2-40B4-BE49-F238E27FC236}">
                  <a16:creationId xmlns:a16="http://schemas.microsoft.com/office/drawing/2014/main" id="{1C0B668F-2ADA-64A7-2DB9-D047032F9798}"/>
                </a:ext>
              </a:extLst>
            </p:cNvPr>
            <p:cNvSpPr txBox="1"/>
            <p:nvPr/>
          </p:nvSpPr>
          <p:spPr>
            <a:xfrm>
              <a:off x="450589" y="3982996"/>
              <a:ext cx="1250574" cy="338554"/>
            </a:xfrm>
            <a:prstGeom prst="rect">
              <a:avLst/>
            </a:prstGeom>
            <a:noFill/>
          </p:spPr>
          <p:txBody>
            <a:bodyPr wrap="square" rtlCol="0">
              <a:spAutoFit/>
            </a:bodyPr>
            <a:lstStyle/>
            <a:p>
              <a:r>
                <a:rPr lang="en-US" sz="1600" dirty="0"/>
                <a:t>(exceptions)</a:t>
              </a:r>
            </a:p>
          </p:txBody>
        </p:sp>
        <p:cxnSp>
          <p:nvCxnSpPr>
            <p:cNvPr id="22" name="Straight Arrow Connector 21">
              <a:extLst>
                <a:ext uri="{FF2B5EF4-FFF2-40B4-BE49-F238E27FC236}">
                  <a16:creationId xmlns:a16="http://schemas.microsoft.com/office/drawing/2014/main" id="{36B92507-4D0B-70D4-C9AA-F69E1FEC46E8}"/>
                </a:ext>
              </a:extLst>
            </p:cNvPr>
            <p:cNvCxnSpPr>
              <a:cxnSpLocks/>
            </p:cNvCxnSpPr>
            <p:nvPr/>
          </p:nvCxnSpPr>
          <p:spPr>
            <a:xfrm>
              <a:off x="1603821" y="2950126"/>
              <a:ext cx="76286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4227F3C5-4235-1F5F-49F1-E781BFA2012A}"/>
                </a:ext>
              </a:extLst>
            </p:cNvPr>
            <p:cNvCxnSpPr>
              <a:cxnSpLocks/>
            </p:cNvCxnSpPr>
            <p:nvPr/>
          </p:nvCxnSpPr>
          <p:spPr>
            <a:xfrm>
              <a:off x="1596664" y="4177986"/>
              <a:ext cx="76286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635782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099" y="661851"/>
            <a:ext cx="10515600" cy="1309878"/>
          </a:xfrm>
          <a:solidFill>
            <a:srgbClr val="FF0000"/>
          </a:solidFill>
        </p:spPr>
        <p:style>
          <a:lnRef idx="1">
            <a:schemeClr val="accent1"/>
          </a:lnRef>
          <a:fillRef idx="2">
            <a:schemeClr val="accent1"/>
          </a:fillRef>
          <a:effectRef idx="1">
            <a:schemeClr val="accent1"/>
          </a:effectRef>
          <a:fontRef idx="minor">
            <a:schemeClr val="dk1"/>
          </a:fontRef>
        </p:style>
        <p:txBody>
          <a:bodyPr>
            <a:normAutofit/>
          </a:bodyPr>
          <a:lstStyle/>
          <a:p>
            <a:r>
              <a:rPr lang="en-US" sz="4000" b="1" dirty="0">
                <a:solidFill>
                  <a:schemeClr val="bg1"/>
                </a:solidFill>
                <a:latin typeface="+mj-lt"/>
              </a:rPr>
              <a:t>Beneficial Owner:  Substantial Control</a:t>
            </a:r>
          </a:p>
        </p:txBody>
      </p:sp>
      <p:sp>
        <p:nvSpPr>
          <p:cNvPr id="3" name="Content Placeholder 2"/>
          <p:cNvSpPr>
            <a:spLocks noGrp="1"/>
          </p:cNvSpPr>
          <p:nvPr>
            <p:ph idx="4294967295"/>
          </p:nvPr>
        </p:nvSpPr>
        <p:spPr>
          <a:xfrm>
            <a:off x="918099" y="2298255"/>
            <a:ext cx="10515600" cy="4128671"/>
          </a:xfrm>
        </p:spPr>
        <p:txBody>
          <a:bodyPr>
            <a:normAutofit fontScale="92500" lnSpcReduction="10000"/>
          </a:bodyPr>
          <a:lstStyle/>
          <a:p>
            <a:pPr marL="0" indent="0">
              <a:buNone/>
            </a:pPr>
            <a:r>
              <a:rPr lang="en-US" dirty="0">
                <a:latin typeface="+mj-lt"/>
              </a:rPr>
              <a:t>Substantial Control test – 4 different categories:</a:t>
            </a:r>
          </a:p>
          <a:p>
            <a:pPr marL="0" indent="0">
              <a:buNone/>
            </a:pPr>
            <a:endParaRPr lang="en-US" dirty="0">
              <a:latin typeface="+mj-lt"/>
            </a:endParaRPr>
          </a:p>
          <a:p>
            <a:pPr lvl="1"/>
            <a:r>
              <a:rPr lang="en-US" dirty="0">
                <a:latin typeface="+mj-lt"/>
              </a:rPr>
              <a:t>Senior officer (e.g. President, CFO, General Counsel, COO, or similar function)</a:t>
            </a:r>
          </a:p>
          <a:p>
            <a:pPr lvl="1"/>
            <a:r>
              <a:rPr lang="en-US" dirty="0">
                <a:latin typeface="+mj-lt"/>
              </a:rPr>
              <a:t>Individual with power to remove/appoint senior officers or majority of directors (or similar body) of the reporting company</a:t>
            </a:r>
          </a:p>
          <a:p>
            <a:pPr lvl="1"/>
            <a:r>
              <a:rPr lang="en-US" dirty="0">
                <a:latin typeface="+mj-lt"/>
              </a:rPr>
              <a:t>Individual is an important decision-maker</a:t>
            </a:r>
          </a:p>
          <a:p>
            <a:pPr lvl="1"/>
            <a:r>
              <a:rPr lang="en-US" dirty="0">
                <a:latin typeface="+mj-lt"/>
              </a:rPr>
              <a:t>Catch-all – any other form of substantial control – “Control exercised in new and unique ways can still be substantial”</a:t>
            </a:r>
          </a:p>
          <a:p>
            <a:pPr lvl="2"/>
            <a:r>
              <a:rPr lang="en-US" dirty="0">
                <a:latin typeface="+mj-lt"/>
              </a:rPr>
              <a:t>Small Entity Compliance Guide, Chapter 2.1 (“What is substantial control?”)</a:t>
            </a:r>
          </a:p>
          <a:p>
            <a:pPr marL="0" indent="0">
              <a:buNone/>
            </a:pPr>
            <a:endParaRPr lang="en-US" dirty="0">
              <a:latin typeface="+mj-lt"/>
            </a:endParaRPr>
          </a:p>
          <a:p>
            <a:pPr marL="0" indent="0">
              <a:buNone/>
            </a:pPr>
            <a:r>
              <a:rPr lang="en-US" u="sng" dirty="0">
                <a:latin typeface="+mj-lt"/>
              </a:rPr>
              <a:t>Substantial Control can be direct or indirect, including as a trustee</a:t>
            </a:r>
          </a:p>
          <a:p>
            <a:endParaRPr lang="en-US" u="sng" dirty="0">
              <a:latin typeface="+mj-lt"/>
            </a:endParaRPr>
          </a:p>
          <a:p>
            <a:pPr marL="0" indent="0">
              <a:buNone/>
            </a:pPr>
            <a:endParaRPr lang="en-US" dirty="0">
              <a:latin typeface="+mj-lt"/>
            </a:endParaRPr>
          </a:p>
        </p:txBody>
      </p:sp>
      <p:sp>
        <p:nvSpPr>
          <p:cNvPr id="4" name="Slide Number Placeholder 3"/>
          <p:cNvSpPr>
            <a:spLocks noGrp="1"/>
          </p:cNvSpPr>
          <p:nvPr>
            <p:ph type="sldNum" sz="quarter" idx="12"/>
          </p:nvPr>
        </p:nvSpPr>
        <p:spPr/>
        <p:txBody>
          <a:bodyPr/>
          <a:lstStyle/>
          <a:p>
            <a:fld id="{B5E999DE-65CB-4C83-8A6F-C3C10AD95814}" type="slidenum">
              <a:rPr lang="en-US" smtClean="0"/>
              <a:t>9</a:t>
            </a:fld>
            <a:endParaRPr lang="en-US"/>
          </a:p>
        </p:txBody>
      </p:sp>
    </p:spTree>
    <p:extLst>
      <p:ext uri="{BB962C8B-B14F-4D97-AF65-F5344CB8AC3E}">
        <p14:creationId xmlns:p14="http://schemas.microsoft.com/office/powerpoint/2010/main" val="3924507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DM_PPT_Widescreen</Template>
  <TotalTime>2437</TotalTime>
  <Words>5055</Words>
  <Application>Microsoft Office PowerPoint</Application>
  <PresentationFormat>Widescreen</PresentationFormat>
  <Paragraphs>403</Paragraphs>
  <Slides>28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SourceSansProRegular</vt:lpstr>
      <vt:lpstr>Times New Roman</vt:lpstr>
      <vt:lpstr>Office Theme</vt:lpstr>
      <vt:lpstr>2024 Delaware Trust Conference: A Deep Dive into the Corporate Transparency Act &amp; Its Impact on Corporate Trustees</vt:lpstr>
      <vt:lpstr>Overview</vt:lpstr>
      <vt:lpstr>Key Concepts </vt:lpstr>
      <vt:lpstr>Reporting Company</vt:lpstr>
      <vt:lpstr>Applicant</vt:lpstr>
      <vt:lpstr>Exempt Entity</vt:lpstr>
      <vt:lpstr>Exempt Entity with Ownership Interest</vt:lpstr>
      <vt:lpstr>Beneficial Owner</vt:lpstr>
      <vt:lpstr>Beneficial Owner:  Substantial Control</vt:lpstr>
      <vt:lpstr>Beneficial Owner:  Substantial Control</vt:lpstr>
      <vt:lpstr>Small Entity Compliance Guide 2.3</vt:lpstr>
      <vt:lpstr>Bright Line Checklist for Substantial Control</vt:lpstr>
      <vt:lpstr>Jointly Held Substantial Control</vt:lpstr>
      <vt:lpstr>Ownership Test</vt:lpstr>
      <vt:lpstr>Bright Line Checklist for Ownership Test</vt:lpstr>
      <vt:lpstr>PowerPoint Presentation</vt:lpstr>
      <vt:lpstr>Beneficial Owner Exceptions</vt:lpstr>
      <vt:lpstr>Beneficial Owner Exception for Employees</vt:lpstr>
      <vt:lpstr>FinCEN FAQ D.16</vt:lpstr>
      <vt:lpstr>Does the Subsidiary Exception Apply to Trusts?</vt:lpstr>
      <vt:lpstr>Helpful Reporting FAQs</vt:lpstr>
      <vt:lpstr>MODERN TRUST STRUCTURE W/ REPORTING ENTITY</vt:lpstr>
      <vt:lpstr>MODERN TRUST STRUCTURE W/ REPORTING ENTITY</vt:lpstr>
      <vt:lpstr>FinCEN ID Best Practice</vt:lpstr>
      <vt:lpstr>Frequently Asked Trust Questions</vt:lpstr>
      <vt:lpstr>Frequently Asked Trust Questions</vt:lpstr>
      <vt:lpstr>Frequently Asked Trust Questions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Delaware Trust Conference: A Deep Dive into the Corporate Transparency Act &amp; Its Impact on Corporate Trustees</dc:title>
  <dc:creator>Greg</dc:creator>
  <cp:lastModifiedBy>Greg Koseluk</cp:lastModifiedBy>
  <cp:revision>9</cp:revision>
  <dcterms:created xsi:type="dcterms:W3CDTF">1899-12-31T23:00:00Z</dcterms:created>
  <dcterms:modified xsi:type="dcterms:W3CDTF">2024-10-22T15:25:34Z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6120eb5-e971-4c74-98b2-fa8d1757c829_Enabled">
    <vt:lpwstr>true</vt:lpwstr>
  </property>
  <property fmtid="{D5CDD505-2E9C-101B-9397-08002B2CF9AE}" pid="3" name="MSIP_Label_36120eb5-e971-4c74-98b2-fa8d1757c829_SetDate">
    <vt:lpwstr>2023-07-14T12:13:26Z</vt:lpwstr>
  </property>
  <property fmtid="{D5CDD505-2E9C-101B-9397-08002B2CF9AE}" pid="4" name="MSIP_Label_36120eb5-e971-4c74-98b2-fa8d1757c829_Method">
    <vt:lpwstr>Privileged</vt:lpwstr>
  </property>
  <property fmtid="{D5CDD505-2E9C-101B-9397-08002B2CF9AE}" pid="5" name="MSIP_Label_36120eb5-e971-4c74-98b2-fa8d1757c829_Name">
    <vt:lpwstr>36120eb5-e971-4c74-98b2-fa8d1757c829</vt:lpwstr>
  </property>
  <property fmtid="{D5CDD505-2E9C-101B-9397-08002B2CF9AE}" pid="6" name="MSIP_Label_36120eb5-e971-4c74-98b2-fa8d1757c829_SiteId">
    <vt:lpwstr>4b2d1e6a-fefc-41f2-896b-ad5ac594ebe9</vt:lpwstr>
  </property>
  <property fmtid="{D5CDD505-2E9C-101B-9397-08002B2CF9AE}" pid="7" name="MSIP_Label_36120eb5-e971-4c74-98b2-fa8d1757c829_ActionId">
    <vt:lpwstr>c272cc01-7f97-4cf3-8bde-3c443a6c23e4</vt:lpwstr>
  </property>
  <property fmtid="{D5CDD505-2E9C-101B-9397-08002B2CF9AE}" pid="8" name="MSIP_Label_36120eb5-e971-4c74-98b2-fa8d1757c829_ContentBits">
    <vt:lpwstr>0</vt:lpwstr>
  </property>
  <property fmtid="{D5CDD505-2E9C-101B-9397-08002B2CF9AE}" pid="9" name="TitusGUID">
    <vt:lpwstr>edbe4c18-0171-4e4e-a34b-c16f7becef10</vt:lpwstr>
  </property>
  <property fmtid="{D5CDD505-2E9C-101B-9397-08002B2CF9AE}" pid="10" name="Classification">
    <vt:lpwstr>Unclassified</vt:lpwstr>
  </property>
</Properties>
</file>